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03" r:id="rId2"/>
    <p:sldMasterId id="2147484214" r:id="rId3"/>
  </p:sldMasterIdLst>
  <p:notesMasterIdLst>
    <p:notesMasterId r:id="rId42"/>
  </p:notesMasterIdLst>
  <p:handoutMasterIdLst>
    <p:handoutMasterId r:id="rId43"/>
  </p:handoutMasterIdLst>
  <p:sldIdLst>
    <p:sldId id="1117" r:id="rId4"/>
    <p:sldId id="1472" r:id="rId5"/>
    <p:sldId id="1454" r:id="rId6"/>
    <p:sldId id="1480" r:id="rId7"/>
    <p:sldId id="1462" r:id="rId8"/>
    <p:sldId id="1451" r:id="rId9"/>
    <p:sldId id="1010" r:id="rId10"/>
    <p:sldId id="1239" r:id="rId11"/>
    <p:sldId id="1463" r:id="rId12"/>
    <p:sldId id="1461" r:id="rId13"/>
    <p:sldId id="1422" r:id="rId14"/>
    <p:sldId id="1292" r:id="rId15"/>
    <p:sldId id="1471" r:id="rId16"/>
    <p:sldId id="1478" r:id="rId17"/>
    <p:sldId id="1473" r:id="rId18"/>
    <p:sldId id="1452" r:id="rId19"/>
    <p:sldId id="1453" r:id="rId20"/>
    <p:sldId id="1456" r:id="rId21"/>
    <p:sldId id="1479" r:id="rId22"/>
    <p:sldId id="1455" r:id="rId23"/>
    <p:sldId id="1474" r:id="rId24"/>
    <p:sldId id="1469" r:id="rId25"/>
    <p:sldId id="1465" r:id="rId26"/>
    <p:sldId id="1476" r:id="rId27"/>
    <p:sldId id="1475" r:id="rId28"/>
    <p:sldId id="1458" r:id="rId29"/>
    <p:sldId id="1459" r:id="rId30"/>
    <p:sldId id="1470" r:id="rId31"/>
    <p:sldId id="1460" r:id="rId32"/>
    <p:sldId id="1436" r:id="rId33"/>
    <p:sldId id="1477" r:id="rId34"/>
    <p:sldId id="1457" r:id="rId35"/>
    <p:sldId id="1464" r:id="rId36"/>
    <p:sldId id="1006" r:id="rId37"/>
    <p:sldId id="1467" r:id="rId38"/>
    <p:sldId id="1466" r:id="rId39"/>
    <p:sldId id="1468" r:id="rId40"/>
    <p:sldId id="1416" r:id="rId41"/>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1D0505"/>
    <a:srgbClr val="FFFF99"/>
    <a:srgbClr val="7FDA3A"/>
    <a:srgbClr val="FFFFFF"/>
    <a:srgbClr val="55834D"/>
    <a:srgbClr val="F84E4E"/>
    <a:srgbClr val="D27474"/>
    <a:srgbClr val="091321"/>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9380" autoAdjust="0"/>
  </p:normalViewPr>
  <p:slideViewPr>
    <p:cSldViewPr>
      <p:cViewPr varScale="1">
        <p:scale>
          <a:sx n="72" d="100"/>
          <a:sy n="72" d="100"/>
        </p:scale>
        <p:origin x="135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44" d="100"/>
        <a:sy n="44" d="100"/>
      </p:scale>
      <p:origin x="0" y="-2286"/>
    </p:cViewPr>
  </p:sorterViewPr>
  <p:notesViewPr>
    <p:cSldViewPr>
      <p:cViewPr varScale="1">
        <p:scale>
          <a:sx n="51" d="100"/>
          <a:sy n="51" d="100"/>
        </p:scale>
        <p:origin x="-2958"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330" tIns="45665" rIns="91330" bIns="45665" rtlCol="0"/>
          <a:lstStyle>
            <a:lvl1pPr algn="l" eaLnBrk="1" hangingPunct="1">
              <a:defRPr sz="1200"/>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330" tIns="45665" rIns="91330" bIns="45665" rtlCol="0"/>
          <a:lstStyle>
            <a:lvl1pPr algn="r" eaLnBrk="1" hangingPunct="1">
              <a:defRPr sz="1200"/>
            </a:lvl1pPr>
          </a:lstStyle>
          <a:p>
            <a:pPr>
              <a:defRPr/>
            </a:pPr>
            <a:fld id="{EA2DD254-24CA-465F-B607-DA62BC913E79}" type="datetimeFigureOut">
              <a:rPr lang="en-GB"/>
              <a:pPr>
                <a:defRPr/>
              </a:pPr>
              <a:t>11/11/2022</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330" tIns="45665" rIns="91330" bIns="45665" rtlCol="0" anchor="b"/>
          <a:lstStyle>
            <a:lvl1pPr algn="l" eaLnBrk="1" hangingPunct="1">
              <a:defRPr sz="1200"/>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330" tIns="45665" rIns="91330" bIns="45665" numCol="1" anchor="b" anchorCtr="0" compatLnSpc="1">
            <a:prstTxWarp prst="textNoShape">
              <a:avLst/>
            </a:prstTxWarp>
          </a:bodyPr>
          <a:lstStyle>
            <a:lvl1pPr algn="r" eaLnBrk="1" hangingPunct="1">
              <a:defRPr sz="1200"/>
            </a:lvl1pPr>
          </a:lstStyle>
          <a:p>
            <a:fld id="{961CC3D4-A098-4896-88F9-B92DBF414BF8}" type="slidenum">
              <a:rPr lang="en-GB" altLang="en-US"/>
              <a:pPr/>
              <a:t>‹N°›</a:t>
            </a:fld>
            <a:endParaRPr lang="en-GB" altLang="en-US"/>
          </a:p>
        </p:txBody>
      </p:sp>
    </p:spTree>
    <p:extLst>
      <p:ext uri="{BB962C8B-B14F-4D97-AF65-F5344CB8AC3E}">
        <p14:creationId xmlns:p14="http://schemas.microsoft.com/office/powerpoint/2010/main" val="2051101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eaLnBrk="0" hangingPunct="0">
              <a:defRPr sz="1200"/>
            </a:lvl1pPr>
          </a:lstStyle>
          <a:p>
            <a:pPr>
              <a:defRPr/>
            </a:pPr>
            <a:endParaRPr lang="en-US"/>
          </a:p>
        </p:txBody>
      </p:sp>
      <p:sp>
        <p:nvSpPr>
          <p:cNvPr id="24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lvl1pPr algn="r" eaLnBrk="0" hangingPunct="0">
              <a:defRPr sz="1200"/>
            </a:lvl1pPr>
          </a:lstStyle>
          <a:p>
            <a:pPr>
              <a:defRPr/>
            </a:pPr>
            <a:fld id="{DC077BC0-DE13-41A9-93AC-A19B663B076A}" type="datetimeFigureOut">
              <a:rPr lang="en-US"/>
              <a:pPr>
                <a:defRPr/>
              </a:pPr>
              <a:t>11/11/2022</a:t>
            </a:fld>
            <a:endParaRPr lang="en-US" dirty="0"/>
          </a:p>
        </p:txBody>
      </p:sp>
      <p:sp>
        <p:nvSpPr>
          <p:cNvPr id="14340"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1038" y="4716463"/>
            <a:ext cx="5437187" cy="4467225"/>
          </a:xfrm>
          <a:prstGeom prst="rect">
            <a:avLst/>
          </a:prstGeom>
          <a:noFill/>
          <a:ln w="9525">
            <a:noFill/>
            <a:miter lim="800000"/>
            <a:headEnd/>
            <a:tailEnd/>
          </a:ln>
          <a:effectLst/>
        </p:spPr>
        <p:txBody>
          <a:bodyPr vert="horz" wrap="square" lIns="91330" tIns="45665" rIns="91330" bIns="456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eaLnBrk="0" hangingPunct="0">
              <a:defRPr sz="1200"/>
            </a:lvl1pPr>
          </a:lstStyle>
          <a:p>
            <a:pPr>
              <a:defRPr/>
            </a:pPr>
            <a:endParaRPr lang="en-US"/>
          </a:p>
        </p:txBody>
      </p:sp>
      <p:sp>
        <p:nvSpPr>
          <p:cNvPr id="2458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1330" tIns="45665" rIns="91330" bIns="45665" numCol="1" anchor="b" anchorCtr="0" compatLnSpc="1">
            <a:prstTxWarp prst="textNoShape">
              <a:avLst/>
            </a:prstTxWarp>
          </a:bodyPr>
          <a:lstStyle>
            <a:lvl1pPr algn="r">
              <a:defRPr sz="1200"/>
            </a:lvl1pPr>
          </a:lstStyle>
          <a:p>
            <a:fld id="{004B20BC-D100-4723-B5A5-F5D5E766E183}" type="slidenum">
              <a:rPr lang="en-US" altLang="en-US"/>
              <a:pPr/>
              <a:t>‹N°›</a:t>
            </a:fld>
            <a:endParaRPr lang="en-US" altLang="en-US"/>
          </a:p>
        </p:txBody>
      </p:sp>
    </p:spTree>
    <p:extLst>
      <p:ext uri="{BB962C8B-B14F-4D97-AF65-F5344CB8AC3E}">
        <p14:creationId xmlns:p14="http://schemas.microsoft.com/office/powerpoint/2010/main" val="24955703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Thanks Niamh/Daniel,</a:t>
            </a:r>
            <a:r>
              <a:rPr lang="en-GB" baseline="0" dirty="0"/>
              <a:t> hello everyone, I’ll present some features of and feedback from the </a:t>
            </a:r>
            <a:r>
              <a:rPr lang="en-GB" baseline="0" dirty="0" err="1"/>
              <a:t>Vigie</a:t>
            </a:r>
            <a:r>
              <a:rPr lang="en-GB" baseline="0" dirty="0"/>
              <a:t>-Chiro programme that we are coordinating with colleagues from the French National Museum of Natural History, </a:t>
            </a:r>
          </a:p>
          <a:p>
            <a:r>
              <a:rPr lang="en-GB" baseline="0" dirty="0"/>
              <a:t>this programme has benefited from some collaborations, especially from Stuart Newson from British Trust for Ornithology that will present his amazing experience in the UK right after me!</a:t>
            </a:r>
          </a:p>
          <a:p>
            <a:r>
              <a:rPr lang="en-GB" baseline="0" dirty="0"/>
              <a:t>So our programme involves acoustic monitoring, machine learning and of course citizen science</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1</a:t>
            </a:fld>
            <a:endParaRPr lang="en-US" altLang="en-US"/>
          </a:p>
        </p:txBody>
      </p:sp>
    </p:spTree>
    <p:extLst>
      <p:ext uri="{BB962C8B-B14F-4D97-AF65-F5344CB8AC3E}">
        <p14:creationId xmlns:p14="http://schemas.microsoft.com/office/powerpoint/2010/main" val="394672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Indeed</a:t>
            </a:r>
            <a:r>
              <a:rPr lang="fr-FR" dirty="0"/>
              <a:t>, </a:t>
            </a:r>
            <a:r>
              <a:rPr lang="fr-FR" dirty="0" err="1"/>
              <a:t>Tadarida</a:t>
            </a:r>
            <a:r>
              <a:rPr lang="fr-FR" dirty="0"/>
              <a:t>-C</a:t>
            </a:r>
            <a:r>
              <a:rPr lang="fr-FR" baseline="0" dirty="0"/>
              <a:t> shows 11% </a:t>
            </a:r>
            <a:r>
              <a:rPr lang="fr-FR" baseline="0" dirty="0" err="1"/>
              <a:t>error</a:t>
            </a:r>
            <a:r>
              <a:rPr lang="fr-FR" baseline="0" dirty="0"/>
              <a:t> rate on </a:t>
            </a:r>
            <a:r>
              <a:rPr lang="fr-FR" baseline="0" dirty="0" err="1"/>
              <a:t>this</a:t>
            </a:r>
            <a:r>
              <a:rPr lang="fr-FR" baseline="0" dirty="0"/>
              <a:t> </a:t>
            </a:r>
            <a:r>
              <a:rPr lang="fr-FR" baseline="0" dirty="0" err="1"/>
              <a:t>species</a:t>
            </a:r>
            <a:r>
              <a:rPr lang="fr-FR" baseline="0" dirty="0"/>
              <a:t> and on </a:t>
            </a:r>
            <a:r>
              <a:rPr lang="fr-FR" baseline="0" dirty="0" err="1"/>
              <a:t>this</a:t>
            </a:r>
            <a:r>
              <a:rPr lang="fr-FR" baseline="0" dirty="0"/>
              <a:t> </a:t>
            </a:r>
            <a:r>
              <a:rPr lang="fr-FR" baseline="0" dirty="0" err="1"/>
              <a:t>dataset</a:t>
            </a:r>
            <a:r>
              <a:rPr lang="fr-FR" baseline="0" dirty="0"/>
              <a:t> but all </a:t>
            </a:r>
            <a:r>
              <a:rPr lang="fr-FR" baseline="0" dirty="0" err="1"/>
              <a:t>errors</a:t>
            </a:r>
            <a:r>
              <a:rPr lang="fr-FR" baseline="0" dirty="0"/>
              <a:t> have </a:t>
            </a:r>
            <a:r>
              <a:rPr lang="fr-FR" baseline="0" dirty="0" err="1"/>
              <a:t>low</a:t>
            </a:r>
            <a:r>
              <a:rPr lang="fr-FR" baseline="0" dirty="0"/>
              <a:t> scores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982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981137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558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661276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342586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4110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of course </a:t>
            </a:r>
            <a:r>
              <a:rPr lang="fr-FR" dirty="0" err="1"/>
              <a:t>thanks</a:t>
            </a:r>
            <a:r>
              <a:rPr lang="fr-FR" dirty="0"/>
              <a:t> to</a:t>
            </a:r>
            <a:r>
              <a:rPr lang="fr-FR" baseline="0" dirty="0"/>
              <a:t> </a:t>
            </a:r>
            <a:r>
              <a:rPr lang="fr-FR" dirty="0"/>
              <a:t>all</a:t>
            </a:r>
            <a:r>
              <a:rPr lang="fr-FR" baseline="0" dirty="0"/>
              <a:t> of </a:t>
            </a:r>
            <a:r>
              <a:rPr lang="fr-FR" baseline="0" dirty="0" err="1"/>
              <a:t>you</a:t>
            </a:r>
            <a:r>
              <a:rPr lang="fr-FR" baseline="0" dirty="0"/>
              <a:t> for </a:t>
            </a:r>
            <a:r>
              <a:rPr lang="fr-FR" baseline="0" dirty="0" err="1"/>
              <a:t>your</a:t>
            </a:r>
            <a:r>
              <a:rPr lang="fr-FR" baseline="0" dirty="0"/>
              <a:t> attention! </a:t>
            </a:r>
            <a:endParaRPr lang="fr-FR"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30</a:t>
            </a:fld>
            <a:endParaRPr lang="en-US" altLang="en-US"/>
          </a:p>
        </p:txBody>
      </p:sp>
    </p:spTree>
    <p:extLst>
      <p:ext uri="{BB962C8B-B14F-4D97-AF65-F5344CB8AC3E}">
        <p14:creationId xmlns:p14="http://schemas.microsoft.com/office/powerpoint/2010/main" val="2160248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of course </a:t>
            </a:r>
            <a:r>
              <a:rPr lang="fr-FR" dirty="0" err="1"/>
              <a:t>thanks</a:t>
            </a:r>
            <a:r>
              <a:rPr lang="fr-FR" dirty="0"/>
              <a:t> to</a:t>
            </a:r>
            <a:r>
              <a:rPr lang="fr-FR" baseline="0" dirty="0"/>
              <a:t> </a:t>
            </a:r>
            <a:r>
              <a:rPr lang="fr-FR" dirty="0"/>
              <a:t>all</a:t>
            </a:r>
            <a:r>
              <a:rPr lang="fr-FR" baseline="0" dirty="0"/>
              <a:t> of </a:t>
            </a:r>
            <a:r>
              <a:rPr lang="fr-FR" baseline="0" dirty="0" err="1"/>
              <a:t>you</a:t>
            </a:r>
            <a:r>
              <a:rPr lang="fr-FR" baseline="0" dirty="0"/>
              <a:t> for </a:t>
            </a:r>
            <a:r>
              <a:rPr lang="fr-FR" baseline="0" dirty="0" err="1"/>
              <a:t>your</a:t>
            </a:r>
            <a:r>
              <a:rPr lang="fr-FR" baseline="0" dirty="0"/>
              <a:t> attention! </a:t>
            </a:r>
            <a:endParaRPr lang="fr-FR"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31</a:t>
            </a:fld>
            <a:endParaRPr lang="en-US" altLang="en-US"/>
          </a:p>
        </p:txBody>
      </p:sp>
    </p:spTree>
    <p:extLst>
      <p:ext uri="{BB962C8B-B14F-4D97-AF65-F5344CB8AC3E}">
        <p14:creationId xmlns:p14="http://schemas.microsoft.com/office/powerpoint/2010/main" val="2015079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This toolbox</a:t>
            </a:r>
            <a:r>
              <a:rPr lang="en-GB" baseline="0" dirty="0"/>
              <a:t> comes in 3 modules, a first one, </a:t>
            </a:r>
            <a:r>
              <a:rPr lang="en-GB" baseline="0" dirty="0" err="1"/>
              <a:t>Tadarida</a:t>
            </a:r>
            <a:r>
              <a:rPr lang="en-GB" baseline="0" dirty="0"/>
              <a:t>-D, involving a generic sound event detection extracting numerous features</a:t>
            </a:r>
          </a:p>
          <a:p>
            <a:r>
              <a:rPr lang="en-GB" baseline="0" dirty="0"/>
              <a:t>It is complemented by a second module, </a:t>
            </a:r>
            <a:r>
              <a:rPr lang="en-GB" baseline="0" dirty="0" err="1"/>
              <a:t>Tadarida</a:t>
            </a:r>
            <a:r>
              <a:rPr lang="en-GB" baseline="0" dirty="0"/>
              <a:t>-L, </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34</a:t>
            </a:fld>
            <a:endParaRPr lang="en-US" altLang="en-US"/>
          </a:p>
        </p:txBody>
      </p:sp>
    </p:spTree>
    <p:extLst>
      <p:ext uri="{BB962C8B-B14F-4D97-AF65-F5344CB8AC3E}">
        <p14:creationId xmlns:p14="http://schemas.microsoft.com/office/powerpoint/2010/main" val="16403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designed to efficiently label reference files through this interface where you can easily select multiple calls and tag them with species, location, behaviour features, confidence in the identification and so 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This will build a sound reference data base </a:t>
            </a:r>
            <a:endParaRPr lang="en-GB" dirty="0"/>
          </a:p>
          <a:p>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35</a:t>
            </a:fld>
            <a:endParaRPr lang="en-US" altLang="en-US"/>
          </a:p>
        </p:txBody>
      </p:sp>
    </p:spTree>
    <p:extLst>
      <p:ext uri="{BB962C8B-B14F-4D97-AF65-F5344CB8AC3E}">
        <p14:creationId xmlns:p14="http://schemas.microsoft.com/office/powerpoint/2010/main" val="15464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a:t>
            </a:r>
            <a:r>
              <a:rPr lang="en-GB" baseline="0" dirty="0"/>
              <a:t> implementing it in a web portal</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a:t>
            </a:fld>
            <a:endParaRPr lang="en-US" altLang="en-US"/>
          </a:p>
        </p:txBody>
      </p:sp>
    </p:spTree>
    <p:extLst>
      <p:ext uri="{BB962C8B-B14F-4D97-AF65-F5344CB8AC3E}">
        <p14:creationId xmlns:p14="http://schemas.microsoft.com/office/powerpoint/2010/main" val="2747566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t>that will be used by the third module, </a:t>
            </a:r>
            <a:r>
              <a:rPr lang="en-GB" baseline="0" dirty="0" err="1"/>
              <a:t>Tadarida</a:t>
            </a:r>
            <a:r>
              <a:rPr lang="en-GB" baseline="0" dirty="0"/>
              <a:t>-C, relying on random forest classification. We described a first version in our 2017 paper</a:t>
            </a:r>
            <a:endParaRPr lang="en-GB" dirty="0"/>
          </a:p>
          <a:p>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36</a:t>
            </a:fld>
            <a:endParaRPr lang="en-US" altLang="en-US"/>
          </a:p>
        </p:txBody>
      </p:sp>
    </p:spTree>
    <p:extLst>
      <p:ext uri="{BB962C8B-B14F-4D97-AF65-F5344CB8AC3E}">
        <p14:creationId xmlns:p14="http://schemas.microsoft.com/office/powerpoint/2010/main" val="2720301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To</a:t>
            </a:r>
            <a:r>
              <a:rPr lang="en-GB" baseline="0" dirty="0"/>
              <a:t> date, there are 500 people who participated in </a:t>
            </a:r>
            <a:r>
              <a:rPr lang="en-GB" baseline="0" dirty="0" err="1"/>
              <a:t>Vigie</a:t>
            </a:r>
            <a:r>
              <a:rPr lang="en-GB" baseline="0" dirty="0"/>
              <a:t>-Chiro</a:t>
            </a:r>
          </a:p>
          <a:p>
            <a:r>
              <a:rPr lang="en-GB" baseline="0" dirty="0"/>
              <a:t>About half of the participants are volunteers and NGOs staff which are the main target of the programme</a:t>
            </a:r>
          </a:p>
          <a:p>
            <a:r>
              <a:rPr lang="en-GB" baseline="0" dirty="0"/>
              <a:t>But we have also significant contributions from various land managers like the forest office, and also researchers and consultants</a:t>
            </a:r>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37</a:t>
            </a:fld>
            <a:endParaRPr lang="en-US" altLang="en-US"/>
          </a:p>
        </p:txBody>
      </p:sp>
    </p:spTree>
    <p:extLst>
      <p:ext uri="{BB962C8B-B14F-4D97-AF65-F5344CB8AC3E}">
        <p14:creationId xmlns:p14="http://schemas.microsoft.com/office/powerpoint/2010/main" val="419452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If we look</a:t>
            </a:r>
            <a:r>
              <a:rPr lang="en-GB" baseline="0" dirty="0"/>
              <a:t> at individual involvement, we see that there are 9 crazy participants that recorded bats during more than 1000 nights, basically by putting 5 to 10 recorders in the field most of the season !</a:t>
            </a:r>
          </a:p>
          <a:p>
            <a:r>
              <a:rPr lang="en-GB" baseline="0" dirty="0"/>
              <a:t>Those people gathered 37% of the data but still “more normal” people with modest participation gathered more than 20% of the whole dataset, so participation is really significant whatever the level of involvement!</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38</a:t>
            </a:fld>
            <a:endParaRPr lang="en-US" altLang="en-US"/>
          </a:p>
        </p:txBody>
      </p:sp>
    </p:spTree>
    <p:extLst>
      <p:ext uri="{BB962C8B-B14F-4D97-AF65-F5344CB8AC3E}">
        <p14:creationId xmlns:p14="http://schemas.microsoft.com/office/powerpoint/2010/main" val="265966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a:t>
            </a:r>
            <a:r>
              <a:rPr lang="en-GB" baseline="0" dirty="0"/>
              <a:t> implementing it in a web portal</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4</a:t>
            </a:fld>
            <a:endParaRPr lang="en-US" altLang="en-US"/>
          </a:p>
        </p:txBody>
      </p:sp>
    </p:spTree>
    <p:extLst>
      <p:ext uri="{BB962C8B-B14F-4D97-AF65-F5344CB8AC3E}">
        <p14:creationId xmlns:p14="http://schemas.microsoft.com/office/powerpoint/2010/main" val="181131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a:t>
            </a:r>
            <a:r>
              <a:rPr lang="en-GB" baseline="0" dirty="0"/>
              <a:t> implementing it in a web portal</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5</a:t>
            </a:fld>
            <a:endParaRPr lang="en-US" altLang="en-US"/>
          </a:p>
        </p:txBody>
      </p:sp>
    </p:spTree>
    <p:extLst>
      <p:ext uri="{BB962C8B-B14F-4D97-AF65-F5344CB8AC3E}">
        <p14:creationId xmlns:p14="http://schemas.microsoft.com/office/powerpoint/2010/main" val="68634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a:t>
            </a:r>
            <a:r>
              <a:rPr lang="en-GB" baseline="0" dirty="0"/>
              <a:t> implementing it in a web portal</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6</a:t>
            </a:fld>
            <a:endParaRPr lang="en-US" altLang="en-US"/>
          </a:p>
        </p:txBody>
      </p:sp>
    </p:spTree>
    <p:extLst>
      <p:ext uri="{BB962C8B-B14F-4D97-AF65-F5344CB8AC3E}">
        <p14:creationId xmlns:p14="http://schemas.microsoft.com/office/powerpoint/2010/main" val="10860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So our pipeline</a:t>
            </a:r>
            <a:r>
              <a:rPr lang="en-GB" baseline="0" dirty="0"/>
              <a:t> looks like this. People collect and upload data on our web portal. It is then stored in the long term on magnetic bands in IN2P3 facilities, and it is processed through machine learning software toolbox that we developed, called </a:t>
            </a:r>
            <a:r>
              <a:rPr lang="en-GB" baseline="0" dirty="0" err="1"/>
              <a:t>Tadarida</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7</a:t>
            </a:fld>
            <a:endParaRPr lang="en-US" altLang="en-US"/>
          </a:p>
        </p:txBody>
      </p:sp>
    </p:spTree>
    <p:extLst>
      <p:ext uri="{BB962C8B-B14F-4D97-AF65-F5344CB8AC3E}">
        <p14:creationId xmlns:p14="http://schemas.microsoft.com/office/powerpoint/2010/main" val="94708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6 min (5:03)</a:t>
            </a:r>
          </a:p>
          <a:p>
            <a:r>
              <a:rPr lang="en-GB" dirty="0"/>
              <a:t>But</a:t>
            </a:r>
            <a:r>
              <a:rPr lang="en-GB" baseline="0" dirty="0"/>
              <a:t> this is now a little bit more sophisticated with 3 layers of classification. To the first layer classifying each calls according to acoustic features, we added another random forest classification that help grouping calls and then kind of decide the number of species within a file</a:t>
            </a:r>
          </a:p>
          <a:p>
            <a:r>
              <a:rPr lang="en-GB" baseline="0" dirty="0"/>
              <a:t>More interestingly, we added in 2018 a contextual classification layer that use summary data on the full night to correct misidentification, such as relative abundance of each species, and score distribution among multiple detection event of each species</a:t>
            </a:r>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8</a:t>
            </a:fld>
            <a:endParaRPr lang="en-US" altLang="en-US"/>
          </a:p>
        </p:txBody>
      </p:sp>
    </p:spTree>
    <p:extLst>
      <p:ext uri="{BB962C8B-B14F-4D97-AF65-F5344CB8AC3E}">
        <p14:creationId xmlns:p14="http://schemas.microsoft.com/office/powerpoint/2010/main" val="38418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a:t>
            </a:r>
            <a:r>
              <a:rPr lang="en-GB" baseline="0" dirty="0"/>
              <a:t> implementing it in a web portal</a:t>
            </a:r>
            <a:endParaRPr lang="en-GB" dirty="0"/>
          </a:p>
        </p:txBody>
      </p:sp>
      <p:sp>
        <p:nvSpPr>
          <p:cNvPr id="4" name="Espace réservé du numéro de diapositive 3"/>
          <p:cNvSpPr>
            <a:spLocks noGrp="1"/>
          </p:cNvSpPr>
          <p:nvPr>
            <p:ph type="sldNum" sz="quarter" idx="10"/>
          </p:nvPr>
        </p:nvSpPr>
        <p:spPr/>
        <p:txBody>
          <a:bodyPr/>
          <a:lstStyle/>
          <a:p>
            <a:fld id="{004B20BC-D100-4723-B5A5-F5D5E766E183}" type="slidenum">
              <a:rPr lang="en-US" altLang="en-US" smtClean="0"/>
              <a:pPr/>
              <a:t>9</a:t>
            </a:fld>
            <a:endParaRPr lang="en-US" altLang="en-US"/>
          </a:p>
        </p:txBody>
      </p:sp>
    </p:spTree>
    <p:extLst>
      <p:ext uri="{BB962C8B-B14F-4D97-AF65-F5344CB8AC3E}">
        <p14:creationId xmlns:p14="http://schemas.microsoft.com/office/powerpoint/2010/main" val="93993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You </a:t>
            </a:r>
            <a:r>
              <a:rPr lang="fr-FR" baseline="0" dirty="0" err="1"/>
              <a:t>can</a:t>
            </a:r>
            <a:r>
              <a:rPr lang="fr-FR" baseline="0" dirty="0"/>
              <a:t> set the </a:t>
            </a:r>
            <a:r>
              <a:rPr lang="fr-FR" baseline="0" dirty="0" err="1"/>
              <a:t>threshold</a:t>
            </a:r>
            <a:r>
              <a:rPr lang="fr-FR" baseline="0" dirty="0"/>
              <a:t> at </a:t>
            </a:r>
            <a:r>
              <a:rPr lang="fr-FR" baseline="0" dirty="0" err="1"/>
              <a:t>varying</a:t>
            </a:r>
            <a:r>
              <a:rPr lang="fr-FR" baseline="0" dirty="0"/>
              <a:t> scores </a:t>
            </a:r>
            <a:r>
              <a:rPr lang="fr-FR" baseline="0" dirty="0" err="1"/>
              <a:t>according</a:t>
            </a:r>
            <a:r>
              <a:rPr lang="fr-FR" baseline="0" dirty="0"/>
              <a:t> to a </a:t>
            </a:r>
            <a:r>
              <a:rPr lang="fr-FR" baseline="0" dirty="0" err="1"/>
              <a:t>trade</a:t>
            </a:r>
            <a:r>
              <a:rPr lang="fr-FR" baseline="0" dirty="0"/>
              <a:t>-off </a:t>
            </a:r>
            <a:r>
              <a:rPr lang="fr-FR" baseline="0" dirty="0" err="1"/>
              <a:t>between</a:t>
            </a:r>
            <a:r>
              <a:rPr lang="fr-FR" baseline="0" dirty="0"/>
              <a:t> false positive rate and the </a:t>
            </a:r>
            <a:r>
              <a:rPr lang="fr-FR" baseline="0" dirty="0" err="1"/>
              <a:t>quality</a:t>
            </a:r>
            <a:r>
              <a:rPr lang="fr-FR" baseline="0" dirty="0"/>
              <a:t> of </a:t>
            </a:r>
            <a:r>
              <a:rPr lang="fr-FR" baseline="0" dirty="0" err="1"/>
              <a:t>your</a:t>
            </a:r>
            <a:r>
              <a:rPr lang="fr-FR" baseline="0" dirty="0"/>
              <a:t> </a:t>
            </a:r>
            <a:r>
              <a:rPr lang="fr-FR" baseline="0" dirty="0" err="1"/>
              <a:t>activity</a:t>
            </a:r>
            <a:r>
              <a:rPr lang="fr-FR" baseline="0" dirty="0"/>
              <a:t> </a:t>
            </a:r>
            <a:r>
              <a:rPr lang="fr-FR" baseline="0" dirty="0" err="1"/>
              <a:t>estimate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4B20BC-D100-4723-B5A5-F5D5E766E183}" type="slidenum">
              <a:rPr kumimoji="0" lang="en-US"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94052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2F9B5F7-C8AA-4C9D-B87D-F66F78D57B21}"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67993D0-F40B-40FD-8A2D-72723A53FAD8}" type="slidenum">
              <a:rPr lang="en-GB" altLang="en-US"/>
              <a:pPr/>
              <a:t>‹N°›</a:t>
            </a:fld>
            <a:endParaRPr lang="en-GB" altLang="en-US"/>
          </a:p>
        </p:txBody>
      </p:sp>
    </p:spTree>
    <p:extLst>
      <p:ext uri="{BB962C8B-B14F-4D97-AF65-F5344CB8AC3E}">
        <p14:creationId xmlns:p14="http://schemas.microsoft.com/office/powerpoint/2010/main" val="254070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96BCFD3-0B8E-4021-9C59-0214E6719B87}"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BB8149E-0D3D-44C9-B46F-03CBB3B2B98F}" type="slidenum">
              <a:rPr lang="en-GB" altLang="en-US"/>
              <a:pPr/>
              <a:t>‹N°›</a:t>
            </a:fld>
            <a:endParaRPr lang="en-GB" altLang="en-US"/>
          </a:p>
        </p:txBody>
      </p:sp>
    </p:spTree>
    <p:extLst>
      <p:ext uri="{BB962C8B-B14F-4D97-AF65-F5344CB8AC3E}">
        <p14:creationId xmlns:p14="http://schemas.microsoft.com/office/powerpoint/2010/main" val="209061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517871E-FB3D-4376-BAEB-F90E571FE919}"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519F93E-E990-432A-B100-7CD78192B756}" type="slidenum">
              <a:rPr lang="en-GB" altLang="en-US"/>
              <a:pPr/>
              <a:t>‹N°›</a:t>
            </a:fld>
            <a:endParaRPr lang="en-GB" altLang="en-US"/>
          </a:p>
        </p:txBody>
      </p:sp>
    </p:spTree>
    <p:extLst>
      <p:ext uri="{BB962C8B-B14F-4D97-AF65-F5344CB8AC3E}">
        <p14:creationId xmlns:p14="http://schemas.microsoft.com/office/powerpoint/2010/main" val="241465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1824578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321189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10419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517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2861568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2394529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4273573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50384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333333"/>
          </a:solidFill>
        </p:spPr>
        <p:txBody>
          <a:bodyPr>
            <a:normAutofit/>
          </a:bodyPr>
          <a:lstStyle>
            <a:lvl1pPr>
              <a:defRPr sz="3200">
                <a:solidFill>
                  <a:srgbClr val="EEECE1"/>
                </a:solidFill>
                <a:latin typeface="Cambria" panose="020405030504060302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857403"/>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03BB8C9-FB14-4356-9139-1B15E97E8E19}"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59AC4A9-6C70-4880-B015-B9997F57715F}" type="slidenum">
              <a:rPr lang="en-GB" altLang="en-US"/>
              <a:pPr/>
              <a:t>‹N°›</a:t>
            </a:fld>
            <a:endParaRPr lang="en-GB" altLang="en-US"/>
          </a:p>
        </p:txBody>
      </p:sp>
    </p:spTree>
    <p:extLst>
      <p:ext uri="{BB962C8B-B14F-4D97-AF65-F5344CB8AC3E}">
        <p14:creationId xmlns:p14="http://schemas.microsoft.com/office/powerpoint/2010/main" val="1274743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4209558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1945199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762CF1-0FBE-4B54-82FE-966F54FC8890}" type="slidenum">
              <a:rPr lang="fr-FR" smtClean="0"/>
              <a:pPr/>
              <a:t>‹N°›</a:t>
            </a:fld>
            <a:endParaRPr lang="fr-FR"/>
          </a:p>
        </p:txBody>
      </p:sp>
    </p:spTree>
    <p:extLst>
      <p:ext uri="{BB962C8B-B14F-4D97-AF65-F5344CB8AC3E}">
        <p14:creationId xmlns:p14="http://schemas.microsoft.com/office/powerpoint/2010/main" val="2779821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12F9B5F7-C8AA-4C9D-B87D-F66F78D57B21}"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F67993D0-F40B-40FD-8A2D-72723A53FAD8}" type="slidenum">
              <a:rPr lang="en-GB" altLang="en-US"/>
              <a:pPr/>
              <a:t>‹N°›</a:t>
            </a:fld>
            <a:endParaRPr lang="en-GB" altLang="en-US"/>
          </a:p>
        </p:txBody>
      </p:sp>
    </p:spTree>
    <p:extLst>
      <p:ext uri="{BB962C8B-B14F-4D97-AF65-F5344CB8AC3E}">
        <p14:creationId xmlns:p14="http://schemas.microsoft.com/office/powerpoint/2010/main" val="4285203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solidFill>
            <a:srgbClr val="333333"/>
          </a:solidFill>
        </p:spPr>
        <p:txBody>
          <a:bodyPr>
            <a:normAutofit/>
          </a:bodyPr>
          <a:lstStyle>
            <a:lvl1pPr>
              <a:defRPr sz="2400">
                <a:solidFill>
                  <a:srgbClr val="EEECE1"/>
                </a:solidFill>
                <a:latin typeface="Cambria" panose="020405030504060302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857403"/>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03BB8C9-FB14-4356-9139-1B15E97E8E19}"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59AC4A9-6C70-4880-B015-B9997F57715F}" type="slidenum">
              <a:rPr lang="en-GB" altLang="en-US"/>
              <a:pPr/>
              <a:t>‹N°›</a:t>
            </a:fld>
            <a:endParaRPr lang="en-GB" altLang="en-US"/>
          </a:p>
        </p:txBody>
      </p:sp>
    </p:spTree>
    <p:extLst>
      <p:ext uri="{BB962C8B-B14F-4D97-AF65-F5344CB8AC3E}">
        <p14:creationId xmlns:p14="http://schemas.microsoft.com/office/powerpoint/2010/main" val="2325433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272DCA2-D418-4F7C-BE94-DA7BF1EAFBA5}"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C4A23FC-3CB8-4A6B-8611-DFD3AA2708FD}" type="slidenum">
              <a:rPr lang="en-GB" altLang="en-US"/>
              <a:pPr/>
              <a:t>‹N°›</a:t>
            </a:fld>
            <a:endParaRPr lang="en-GB" altLang="en-US"/>
          </a:p>
        </p:txBody>
      </p:sp>
    </p:spTree>
    <p:extLst>
      <p:ext uri="{BB962C8B-B14F-4D97-AF65-F5344CB8AC3E}">
        <p14:creationId xmlns:p14="http://schemas.microsoft.com/office/powerpoint/2010/main" val="912065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1D542D1-7050-4BDF-BA0E-809568EED2BC}"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92D56B8F-4A2A-4413-B076-97B14577F808}" type="slidenum">
              <a:rPr lang="en-GB" altLang="en-US"/>
              <a:pPr/>
              <a:t>‹N°›</a:t>
            </a:fld>
            <a:endParaRPr lang="en-GB" altLang="en-US"/>
          </a:p>
        </p:txBody>
      </p:sp>
    </p:spTree>
    <p:extLst>
      <p:ext uri="{BB962C8B-B14F-4D97-AF65-F5344CB8AC3E}">
        <p14:creationId xmlns:p14="http://schemas.microsoft.com/office/powerpoint/2010/main" val="3425640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D15B9D5-80CE-4918-AB6E-FBFC9C8FB0B3}" type="datetimeFigureOut">
              <a:rPr lang="en-GB"/>
              <a:pPr>
                <a:defRPr/>
              </a:pPr>
              <a:t>11/11/2022</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fld id="{79E9A006-C136-4C68-9103-5C2BB4769A2B}" type="slidenum">
              <a:rPr lang="en-GB" altLang="en-US"/>
              <a:pPr/>
              <a:t>‹N°›</a:t>
            </a:fld>
            <a:endParaRPr lang="en-GB" altLang="en-US"/>
          </a:p>
        </p:txBody>
      </p:sp>
    </p:spTree>
    <p:extLst>
      <p:ext uri="{BB962C8B-B14F-4D97-AF65-F5344CB8AC3E}">
        <p14:creationId xmlns:p14="http://schemas.microsoft.com/office/powerpoint/2010/main" val="140299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08720"/>
          </a:xfrm>
          <a:solidFill>
            <a:srgbClr val="333333"/>
          </a:solidFill>
        </p:spPr>
        <p:txBody>
          <a:bodyPr>
            <a:normAutofit/>
          </a:bodyPr>
          <a:lstStyle>
            <a:lvl1pPr>
              <a:defRPr sz="2700">
                <a:solidFill>
                  <a:srgbClr val="FFFFCC"/>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D9EC31C-C133-40EC-8860-D82C2C92C1E1}" type="datetimeFigureOut">
              <a:rPr lang="en-GB"/>
              <a:pPr>
                <a:defRPr/>
              </a:pPr>
              <a:t>11/11/2022</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fld id="{086DA610-1DA7-4658-9B49-6A14B6354A6B}" type="slidenum">
              <a:rPr lang="en-GB" altLang="en-US"/>
              <a:pPr/>
              <a:t>‹N°›</a:t>
            </a:fld>
            <a:endParaRPr lang="en-GB" altLang="en-US"/>
          </a:p>
        </p:txBody>
      </p:sp>
    </p:spTree>
    <p:extLst>
      <p:ext uri="{BB962C8B-B14F-4D97-AF65-F5344CB8AC3E}">
        <p14:creationId xmlns:p14="http://schemas.microsoft.com/office/powerpoint/2010/main" val="4264094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C9AF2DA-2BCA-4767-8441-8245D3EC7E71}" type="datetimeFigureOut">
              <a:rPr lang="en-GB"/>
              <a:pPr>
                <a:defRPr/>
              </a:pPr>
              <a:t>11/11/2022</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fld id="{535FAD62-4887-499C-9C92-5C9834787BB5}" type="slidenum">
              <a:rPr lang="en-GB" altLang="en-US"/>
              <a:pPr/>
              <a:t>‹N°›</a:t>
            </a:fld>
            <a:endParaRPr lang="en-GB" altLang="en-US"/>
          </a:p>
        </p:txBody>
      </p:sp>
    </p:spTree>
    <p:extLst>
      <p:ext uri="{BB962C8B-B14F-4D97-AF65-F5344CB8AC3E}">
        <p14:creationId xmlns:p14="http://schemas.microsoft.com/office/powerpoint/2010/main" val="495110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272DCA2-D418-4F7C-BE94-DA7BF1EAFBA5}"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7C4A23FC-3CB8-4A6B-8611-DFD3AA2708FD}" type="slidenum">
              <a:rPr lang="en-GB" altLang="en-US"/>
              <a:pPr/>
              <a:t>‹N°›</a:t>
            </a:fld>
            <a:endParaRPr lang="en-GB" altLang="en-US"/>
          </a:p>
        </p:txBody>
      </p:sp>
    </p:spTree>
    <p:extLst>
      <p:ext uri="{BB962C8B-B14F-4D97-AF65-F5344CB8AC3E}">
        <p14:creationId xmlns:p14="http://schemas.microsoft.com/office/powerpoint/2010/main" val="11210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7C00F63-2446-4FE7-B29F-C8DE5A422D69}"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CF1DF581-AAC3-40C4-87B9-5126EB237788}" type="slidenum">
              <a:rPr lang="en-GB" altLang="en-US"/>
              <a:pPr/>
              <a:t>‹N°›</a:t>
            </a:fld>
            <a:endParaRPr lang="en-GB" altLang="en-US"/>
          </a:p>
        </p:txBody>
      </p:sp>
    </p:spTree>
    <p:extLst>
      <p:ext uri="{BB962C8B-B14F-4D97-AF65-F5344CB8AC3E}">
        <p14:creationId xmlns:p14="http://schemas.microsoft.com/office/powerpoint/2010/main" val="4160133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F60502C-E22A-423D-AB9F-9208620511EA}"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65EC3442-AAA9-463A-B042-5AA063D0B866}" type="slidenum">
              <a:rPr lang="en-GB" altLang="en-US"/>
              <a:pPr/>
              <a:t>‹N°›</a:t>
            </a:fld>
            <a:endParaRPr lang="en-GB" altLang="en-US"/>
          </a:p>
        </p:txBody>
      </p:sp>
    </p:spTree>
    <p:extLst>
      <p:ext uri="{BB962C8B-B14F-4D97-AF65-F5344CB8AC3E}">
        <p14:creationId xmlns:p14="http://schemas.microsoft.com/office/powerpoint/2010/main" val="3966921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796BCFD3-0B8E-4021-9C59-0214E6719B87}"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CBB8149E-0D3D-44C9-B46F-03CBB3B2B98F}" type="slidenum">
              <a:rPr lang="en-GB" altLang="en-US"/>
              <a:pPr/>
              <a:t>‹N°›</a:t>
            </a:fld>
            <a:endParaRPr lang="en-GB" altLang="en-US"/>
          </a:p>
        </p:txBody>
      </p:sp>
    </p:spTree>
    <p:extLst>
      <p:ext uri="{BB962C8B-B14F-4D97-AF65-F5344CB8AC3E}">
        <p14:creationId xmlns:p14="http://schemas.microsoft.com/office/powerpoint/2010/main" val="3529313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4517871E-FB3D-4376-BAEB-F90E571FE919}" type="datetimeFigureOut">
              <a:rPr lang="en-GB"/>
              <a:pPr>
                <a:defRPr/>
              </a:pPr>
              <a:t>11/11/2022</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519F93E-E990-432A-B100-7CD78192B756}" type="slidenum">
              <a:rPr lang="en-GB" altLang="en-US"/>
              <a:pPr/>
              <a:t>‹N°›</a:t>
            </a:fld>
            <a:endParaRPr lang="en-GB" altLang="en-US"/>
          </a:p>
        </p:txBody>
      </p:sp>
    </p:spTree>
    <p:extLst>
      <p:ext uri="{BB962C8B-B14F-4D97-AF65-F5344CB8AC3E}">
        <p14:creationId xmlns:p14="http://schemas.microsoft.com/office/powerpoint/2010/main" val="55403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1D542D1-7050-4BDF-BA0E-809568EED2BC}"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92D56B8F-4A2A-4413-B076-97B14577F808}" type="slidenum">
              <a:rPr lang="en-GB" altLang="en-US"/>
              <a:pPr/>
              <a:t>‹N°›</a:t>
            </a:fld>
            <a:endParaRPr lang="en-GB" altLang="en-US"/>
          </a:p>
        </p:txBody>
      </p:sp>
    </p:spTree>
    <p:extLst>
      <p:ext uri="{BB962C8B-B14F-4D97-AF65-F5344CB8AC3E}">
        <p14:creationId xmlns:p14="http://schemas.microsoft.com/office/powerpoint/2010/main" val="343605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2D15B9D5-80CE-4918-AB6E-FBFC9C8FB0B3}" type="datetimeFigureOut">
              <a:rPr lang="en-GB"/>
              <a:pPr>
                <a:defRPr/>
              </a:pPr>
              <a:t>11/11/2022</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vl1pPr>
          </a:lstStyle>
          <a:p>
            <a:fld id="{79E9A006-C136-4C68-9103-5C2BB4769A2B}" type="slidenum">
              <a:rPr lang="en-GB" altLang="en-US"/>
              <a:pPr/>
              <a:t>‹N°›</a:t>
            </a:fld>
            <a:endParaRPr lang="en-GB" altLang="en-US"/>
          </a:p>
        </p:txBody>
      </p:sp>
    </p:spTree>
    <p:extLst>
      <p:ext uri="{BB962C8B-B14F-4D97-AF65-F5344CB8AC3E}">
        <p14:creationId xmlns:p14="http://schemas.microsoft.com/office/powerpoint/2010/main" val="269622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08720"/>
          </a:xfrm>
          <a:solidFill>
            <a:srgbClr val="333333"/>
          </a:solidFill>
        </p:spPr>
        <p:txBody>
          <a:bodyPr>
            <a:normAutofit/>
          </a:bodyPr>
          <a:lstStyle>
            <a:lvl1pPr>
              <a:defRPr sz="3600">
                <a:solidFill>
                  <a:srgbClr val="FFFFCC"/>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D9EC31C-C133-40EC-8860-D82C2C92C1E1}" type="datetimeFigureOut">
              <a:rPr lang="en-GB"/>
              <a:pPr>
                <a:defRPr/>
              </a:pPr>
              <a:t>11/11/2022</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fld id="{086DA610-1DA7-4658-9B49-6A14B6354A6B}" type="slidenum">
              <a:rPr lang="en-GB" altLang="en-US"/>
              <a:pPr/>
              <a:t>‹N°›</a:t>
            </a:fld>
            <a:endParaRPr lang="en-GB" altLang="en-US"/>
          </a:p>
        </p:txBody>
      </p:sp>
    </p:spTree>
    <p:extLst>
      <p:ext uri="{BB962C8B-B14F-4D97-AF65-F5344CB8AC3E}">
        <p14:creationId xmlns:p14="http://schemas.microsoft.com/office/powerpoint/2010/main" val="133180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3C9AF2DA-2BCA-4767-8441-8245D3EC7E71}" type="datetimeFigureOut">
              <a:rPr lang="en-GB"/>
              <a:pPr>
                <a:defRPr/>
              </a:pPr>
              <a:t>11/11/2022</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fld id="{535FAD62-4887-499C-9C92-5C9834787BB5}" type="slidenum">
              <a:rPr lang="en-GB" altLang="en-US"/>
              <a:pPr/>
              <a:t>‹N°›</a:t>
            </a:fld>
            <a:endParaRPr lang="en-GB" altLang="en-US"/>
          </a:p>
        </p:txBody>
      </p:sp>
    </p:spTree>
    <p:extLst>
      <p:ext uri="{BB962C8B-B14F-4D97-AF65-F5344CB8AC3E}">
        <p14:creationId xmlns:p14="http://schemas.microsoft.com/office/powerpoint/2010/main" val="1254356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A7C00F63-2446-4FE7-B29F-C8DE5A422D69}"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CF1DF581-AAC3-40C4-87B9-5126EB237788}" type="slidenum">
              <a:rPr lang="en-GB" altLang="en-US"/>
              <a:pPr/>
              <a:t>‹N°›</a:t>
            </a:fld>
            <a:endParaRPr lang="en-GB" altLang="en-US"/>
          </a:p>
        </p:txBody>
      </p:sp>
    </p:spTree>
    <p:extLst>
      <p:ext uri="{BB962C8B-B14F-4D97-AF65-F5344CB8AC3E}">
        <p14:creationId xmlns:p14="http://schemas.microsoft.com/office/powerpoint/2010/main" val="252890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defRPr>
            </a:lvl1pPr>
          </a:lstStyle>
          <a:p>
            <a:pPr>
              <a:defRPr/>
            </a:pPr>
            <a:fld id="{DF60502C-E22A-423D-AB9F-9208620511EA}" type="datetimeFigureOut">
              <a:rPr lang="en-GB"/>
              <a:pPr>
                <a:defRPr/>
              </a:pPr>
              <a:t>11/11/2022</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vl1pPr>
          </a:lstStyle>
          <a:p>
            <a:fld id="{65EC3442-AAA9-463A-B042-5AA063D0B866}" type="slidenum">
              <a:rPr lang="en-GB" altLang="en-US"/>
              <a:pPr/>
              <a:t>‹N°›</a:t>
            </a:fld>
            <a:endParaRPr lang="en-GB" altLang="en-US"/>
          </a:p>
        </p:txBody>
      </p:sp>
    </p:spTree>
    <p:extLst>
      <p:ext uri="{BB962C8B-B14F-4D97-AF65-F5344CB8AC3E}">
        <p14:creationId xmlns:p14="http://schemas.microsoft.com/office/powerpoint/2010/main" val="86267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54C74AB3-78AC-489F-93F8-8507B7BA2469}" type="datetimeFigureOut">
              <a:rPr lang="en-GB"/>
              <a:pPr>
                <a:defRPr/>
              </a:pPr>
              <a:t>11/11/2022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FDA7A20-6051-44C7-950C-AA0861410F6E}" type="slidenum">
              <a:rPr lang="en-GB" altLang="en-US"/>
              <a:pPr/>
              <a:t>‹N°›</a:t>
            </a:fld>
            <a:endParaRPr lang="en-GB" altLang="en-US"/>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0AAA5-D9F4-44C4-9EB1-F661EB532459}" type="datetimeFigureOut">
              <a:rPr lang="fr-FR" smtClean="0"/>
              <a:pPr/>
              <a:t>11/11/2022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62CF1-0FBE-4B54-82FE-966F54FC8890}" type="slidenum">
              <a:rPr lang="fr-FR" smtClean="0"/>
              <a:pPr/>
              <a:t>‹N°›</a:t>
            </a:fld>
            <a:endParaRPr lang="fr-FR"/>
          </a:p>
        </p:txBody>
      </p:sp>
    </p:spTree>
    <p:extLst>
      <p:ext uri="{BB962C8B-B14F-4D97-AF65-F5344CB8AC3E}">
        <p14:creationId xmlns:p14="http://schemas.microsoft.com/office/powerpoint/2010/main" val="216243276"/>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54C74AB3-78AC-489F-93F8-8507B7BA2469}" type="datetimeFigureOut">
              <a:rPr lang="en-GB"/>
              <a:pPr>
                <a:defRPr/>
              </a:pPr>
              <a:t>11/11/2022</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FDA7A20-6051-44C7-950C-AA0861410F6E}" type="slidenum">
              <a:rPr lang="en-GB" altLang="en-US"/>
              <a:pPr/>
              <a:t>‹N°›</a:t>
            </a:fld>
            <a:endParaRPr lang="en-GB" altLang="en-US"/>
          </a:p>
        </p:txBody>
      </p:sp>
    </p:spTree>
    <p:extLst>
      <p:ext uri="{BB962C8B-B14F-4D97-AF65-F5344CB8AC3E}">
        <p14:creationId xmlns:p14="http://schemas.microsoft.com/office/powerpoint/2010/main" val="713948586"/>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9.sv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23.png"/><Relationship Id="rId4" Type="http://schemas.openxmlformats.org/officeDocument/2006/relationships/image" Target="../media/image32.jpe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4CFEF-EF01-4375-BF2F-A426B96EBD9B}"/>
              </a:ext>
            </a:extLst>
          </p:cNvPr>
          <p:cNvSpPr/>
          <p:nvPr/>
        </p:nvSpPr>
        <p:spPr>
          <a:xfrm>
            <a:off x="-108520" y="2564905"/>
            <a:ext cx="9361040" cy="4293096"/>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62" name="AutoShape 2" descr="http://94.23.26.107:81/service/home/~/Biotope%20logo%20complet%20anglais.jpg?auth=co&amp;loc=fr_FR&amp;id=5847&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364" name="AutoShape 4" descr="http://94.23.26.107:81/service/home/~/Biotope%20logo%20complet%20anglais.jpg?auth=co&amp;loc=fr_FR&amp;id=5847&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6"/>
          <p:cNvSpPr>
            <a:spLocks noChangeArrowheads="1"/>
          </p:cNvSpPr>
          <p:nvPr/>
        </p:nvSpPr>
        <p:spPr bwMode="auto">
          <a:xfrm>
            <a:off x="1556716" y="979000"/>
            <a:ext cx="6330909" cy="1468365"/>
          </a:xfrm>
          <a:prstGeom prst="rect">
            <a:avLst/>
          </a:prstGeom>
          <a:noFill/>
          <a:ln w="9525">
            <a:noFill/>
            <a:miter lim="800000"/>
            <a:headEnd/>
            <a:tailEnd/>
          </a:ln>
        </p:spPr>
        <p:txBody>
          <a:bodyPr/>
          <a:lstStyle/>
          <a:p>
            <a:pPr lvl="0" algn="ctr" eaLnBrk="1" fontAlgn="auto" hangingPunct="1">
              <a:spcBef>
                <a:spcPts val="0"/>
              </a:spcBef>
              <a:spcAft>
                <a:spcPts val="0"/>
              </a:spcAft>
              <a:defRPr/>
            </a:pPr>
            <a:r>
              <a:rPr lang="en-US" sz="2200" b="1" dirty="0">
                <a:solidFill>
                  <a:schemeClr val="tx1">
                    <a:lumMod val="75000"/>
                    <a:lumOff val="25000"/>
                  </a:schemeClr>
                </a:solidFill>
                <a:latin typeface="Arial" charset="0"/>
                <a:ea typeface="Osaka" pitchFamily="1" charset="-128"/>
              </a:rPr>
              <a:t>Citizens and machines monitor bats together: lessons from 15 years of </a:t>
            </a:r>
            <a:br>
              <a:rPr lang="en-US" sz="2200" b="1" dirty="0">
                <a:solidFill>
                  <a:schemeClr val="tx1">
                    <a:lumMod val="75000"/>
                    <a:lumOff val="25000"/>
                  </a:schemeClr>
                </a:solidFill>
                <a:latin typeface="Arial" charset="0"/>
                <a:ea typeface="Osaka" pitchFamily="1" charset="-128"/>
              </a:rPr>
            </a:br>
            <a:r>
              <a:rPr lang="en-US" sz="2200" b="1" dirty="0">
                <a:solidFill>
                  <a:schemeClr val="tx1">
                    <a:lumMod val="75000"/>
                    <a:lumOff val="25000"/>
                  </a:schemeClr>
                </a:solidFill>
                <a:latin typeface="Arial" charset="0"/>
                <a:ea typeface="Osaka" pitchFamily="1" charset="-128"/>
              </a:rPr>
              <a:t>acoustic monitoring in France </a:t>
            </a:r>
            <a:br>
              <a:rPr lang="en-US" sz="2200" b="1" dirty="0">
                <a:solidFill>
                  <a:schemeClr val="tx1">
                    <a:lumMod val="75000"/>
                    <a:lumOff val="25000"/>
                  </a:schemeClr>
                </a:solidFill>
                <a:latin typeface="Arial" charset="0"/>
                <a:ea typeface="Osaka" pitchFamily="1" charset="-128"/>
              </a:rPr>
            </a:br>
            <a:r>
              <a:rPr lang="en-US" sz="2200" b="1" dirty="0">
                <a:solidFill>
                  <a:schemeClr val="tx1">
                    <a:lumMod val="75000"/>
                    <a:lumOff val="25000"/>
                  </a:schemeClr>
                </a:solidFill>
                <a:latin typeface="Arial" charset="0"/>
                <a:ea typeface="Osaka" pitchFamily="1" charset="-128"/>
              </a:rPr>
              <a:t>and perspectives at the European scale</a:t>
            </a:r>
          </a:p>
        </p:txBody>
      </p:sp>
      <p:sp>
        <p:nvSpPr>
          <p:cNvPr id="14" name="Text Box 3"/>
          <p:cNvSpPr txBox="1">
            <a:spLocks noChangeArrowheads="1"/>
          </p:cNvSpPr>
          <p:nvPr/>
        </p:nvSpPr>
        <p:spPr bwMode="auto">
          <a:xfrm>
            <a:off x="1477848" y="2767710"/>
            <a:ext cx="5838244" cy="523220"/>
          </a:xfrm>
          <a:prstGeom prst="rect">
            <a:avLst/>
          </a:prstGeom>
          <a:noFill/>
          <a:ln w="9525">
            <a:noFill/>
            <a:miter lim="800000"/>
            <a:headEnd/>
            <a:tailEnd/>
          </a:ln>
          <a:effectLst/>
        </p:spPr>
        <p:txBody>
          <a:bodyPr wrap="square">
            <a:spAutoFit/>
          </a:bodyPr>
          <a:lstStyle/>
          <a:p>
            <a:pPr lvl="0" eaLnBrk="1" fontAlgn="auto" hangingPunct="1">
              <a:spcBef>
                <a:spcPts val="0"/>
              </a:spcBef>
              <a:spcAft>
                <a:spcPts val="0"/>
              </a:spcAft>
              <a:defRPr/>
            </a:pPr>
            <a:r>
              <a:rPr lang="fr-FR" sz="1400" dirty="0">
                <a:solidFill>
                  <a:schemeClr val="bg1"/>
                </a:solidFill>
                <a:latin typeface="Arial" charset="0"/>
              </a:rPr>
              <a:t>Charlotte Roemer, </a:t>
            </a:r>
            <a:r>
              <a:rPr lang="fr-FR" sz="1400" u="sng" dirty="0">
                <a:solidFill>
                  <a:schemeClr val="bg1"/>
                </a:solidFill>
                <a:latin typeface="Arial" charset="0"/>
              </a:rPr>
              <a:t>Yves Bas</a:t>
            </a:r>
            <a:r>
              <a:rPr lang="fr-FR" sz="1400" dirty="0">
                <a:solidFill>
                  <a:schemeClr val="bg1"/>
                </a:solidFill>
                <a:latin typeface="Arial" charset="0"/>
              </a:rPr>
              <a:t>, Kévin Barré, Christian </a:t>
            </a:r>
            <a:r>
              <a:rPr lang="fr-FR" sz="1400" dirty="0" err="1">
                <a:solidFill>
                  <a:schemeClr val="bg1"/>
                </a:solidFill>
                <a:latin typeface="Arial" charset="0"/>
              </a:rPr>
              <a:t>Kerbiriou</a:t>
            </a:r>
            <a:r>
              <a:rPr lang="fr-FR" sz="1400" dirty="0">
                <a:solidFill>
                  <a:schemeClr val="bg1"/>
                </a:solidFill>
                <a:latin typeface="Arial" charset="0"/>
              </a:rPr>
              <a:t>, Stuart </a:t>
            </a:r>
            <a:r>
              <a:rPr lang="fr-FR" sz="1400" dirty="0" err="1">
                <a:solidFill>
                  <a:schemeClr val="bg1"/>
                </a:solidFill>
                <a:latin typeface="Arial" charset="0"/>
              </a:rPr>
              <a:t>Newson</a:t>
            </a:r>
            <a:r>
              <a:rPr lang="fr-FR" sz="1400" dirty="0">
                <a:solidFill>
                  <a:schemeClr val="bg1"/>
                </a:solidFill>
                <a:latin typeface="Arial" charset="0"/>
              </a:rPr>
              <a:t>, Adeline Comte, Jean-François Julien</a:t>
            </a:r>
            <a:endParaRPr kumimoji="0" lang="fr-FR" sz="1400" i="0" u="none" strike="noStrike" kern="1200" cap="none" spc="0" normalizeH="0" baseline="0" noProof="0" dirty="0">
              <a:ln>
                <a:noFill/>
              </a:ln>
              <a:solidFill>
                <a:schemeClr val="bg1"/>
              </a:solidFill>
              <a:effectLst/>
              <a:uLnTx/>
              <a:uFillTx/>
              <a:latin typeface="Arial" charset="0"/>
            </a:endParaRPr>
          </a:p>
        </p:txBody>
      </p:sp>
      <p:pic>
        <p:nvPicPr>
          <p:cNvPr id="24" name="Picture 2"/>
          <p:cNvPicPr>
            <a:picLocks noChangeAspect="1" noChangeArrowheads="1"/>
          </p:cNvPicPr>
          <p:nvPr/>
        </p:nvPicPr>
        <p:blipFill>
          <a:blip r:embed="rId3" cstate="print"/>
          <a:srcRect t="8436"/>
          <a:stretch>
            <a:fillRect/>
          </a:stretch>
        </p:blipFill>
        <p:spPr bwMode="auto">
          <a:xfrm>
            <a:off x="214633" y="2808507"/>
            <a:ext cx="1008112" cy="3907634"/>
          </a:xfrm>
          <a:prstGeom prst="rect">
            <a:avLst/>
          </a:prstGeom>
          <a:noFill/>
          <a:ln w="9525">
            <a:solidFill>
              <a:schemeClr val="tx1"/>
            </a:solidFill>
            <a:miter lim="800000"/>
            <a:headEnd/>
            <a:tailEnd/>
          </a:ln>
        </p:spPr>
      </p:pic>
      <p:pic>
        <p:nvPicPr>
          <p:cNvPr id="25" name="Picture 3"/>
          <p:cNvPicPr>
            <a:picLocks noChangeAspect="1" noChangeArrowheads="1"/>
          </p:cNvPicPr>
          <p:nvPr/>
        </p:nvPicPr>
        <p:blipFill>
          <a:blip r:embed="rId4" cstate="print"/>
          <a:srcRect/>
          <a:stretch>
            <a:fillRect/>
          </a:stretch>
        </p:blipFill>
        <p:spPr bwMode="auto">
          <a:xfrm>
            <a:off x="5515892" y="3488640"/>
            <a:ext cx="1800200" cy="1936579"/>
          </a:xfrm>
          <a:prstGeom prst="rect">
            <a:avLst/>
          </a:prstGeom>
          <a:noFill/>
          <a:ln w="9525">
            <a:solidFill>
              <a:schemeClr val="tx1"/>
            </a:solidFill>
            <a:miter lim="800000"/>
            <a:headEnd/>
            <a:tailEnd/>
          </a:ln>
        </p:spPr>
      </p:pic>
      <p:pic>
        <p:nvPicPr>
          <p:cNvPr id="26" name="Picture 2"/>
          <p:cNvPicPr>
            <a:picLocks noChangeAspect="1" noChangeArrowheads="1"/>
          </p:cNvPicPr>
          <p:nvPr/>
        </p:nvPicPr>
        <p:blipFill>
          <a:blip r:embed="rId5" cstate="print"/>
          <a:srcRect b="45985"/>
          <a:stretch>
            <a:fillRect/>
          </a:stretch>
        </p:blipFill>
        <p:spPr bwMode="auto">
          <a:xfrm>
            <a:off x="2140713" y="3376752"/>
            <a:ext cx="3003667" cy="936104"/>
          </a:xfrm>
          <a:prstGeom prst="rect">
            <a:avLst/>
          </a:prstGeom>
          <a:noFill/>
          <a:ln w="9525">
            <a:solidFill>
              <a:schemeClr val="tx1"/>
            </a:solidFill>
            <a:miter lim="800000"/>
            <a:headEnd/>
            <a:tailEnd/>
          </a:ln>
        </p:spPr>
      </p:pic>
      <p:pic>
        <p:nvPicPr>
          <p:cNvPr id="28" name="Picture 2"/>
          <p:cNvPicPr>
            <a:picLocks noChangeAspect="1" noChangeArrowheads="1"/>
          </p:cNvPicPr>
          <p:nvPr/>
        </p:nvPicPr>
        <p:blipFill>
          <a:blip r:embed="rId6" cstate="print"/>
          <a:srcRect/>
          <a:stretch>
            <a:fillRect/>
          </a:stretch>
        </p:blipFill>
        <p:spPr bwMode="auto">
          <a:xfrm>
            <a:off x="8363529" y="4268698"/>
            <a:ext cx="657225" cy="2400300"/>
          </a:xfrm>
          <a:prstGeom prst="rect">
            <a:avLst/>
          </a:prstGeom>
          <a:noFill/>
          <a:ln w="9525">
            <a:solidFill>
              <a:schemeClr val="tx1"/>
            </a:solidFill>
            <a:miter lim="800000"/>
            <a:headEnd/>
            <a:tailEnd/>
          </a:ln>
        </p:spPr>
      </p:pic>
      <p:pic>
        <p:nvPicPr>
          <p:cNvPr id="22" name="Picture 2"/>
          <p:cNvPicPr>
            <a:picLocks noChangeAspect="1" noChangeArrowheads="1"/>
          </p:cNvPicPr>
          <p:nvPr/>
        </p:nvPicPr>
        <p:blipFill>
          <a:blip r:embed="rId7" cstate="print"/>
          <a:srcRect/>
          <a:stretch>
            <a:fillRect/>
          </a:stretch>
        </p:blipFill>
        <p:spPr bwMode="auto">
          <a:xfrm>
            <a:off x="3642547" y="4888992"/>
            <a:ext cx="1653742" cy="1106219"/>
          </a:xfrm>
          <a:prstGeom prst="rect">
            <a:avLst/>
          </a:prstGeom>
          <a:noFill/>
          <a:ln w="9525">
            <a:solidFill>
              <a:schemeClr val="tx1"/>
            </a:solidFill>
            <a:miter lim="800000"/>
            <a:headEnd/>
            <a:tailEnd/>
          </a:ln>
        </p:spPr>
      </p:pic>
      <p:pic>
        <p:nvPicPr>
          <p:cNvPr id="23" name="Picture 2"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1072" y="77399"/>
            <a:ext cx="1710853" cy="8427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p:cNvPicPr>
            <a:picLocks noChangeAspect="1"/>
          </p:cNvPicPr>
          <p:nvPr/>
        </p:nvPicPr>
        <p:blipFill>
          <a:blip r:embed="rId9"/>
          <a:stretch/>
        </p:blipFill>
        <p:spPr>
          <a:xfrm>
            <a:off x="347929" y="63723"/>
            <a:ext cx="871035" cy="1008289"/>
          </a:xfrm>
          <a:prstGeom prst="rect">
            <a:avLst/>
          </a:prstGeom>
          <a:solidFill>
            <a:srgbClr val="FFFFFF"/>
          </a:solidFill>
          <a:ln w="9360">
            <a:noFill/>
          </a:ln>
        </p:spPr>
      </p:pic>
      <p:pic>
        <p:nvPicPr>
          <p:cNvPr id="31" name="Picture 6"/>
          <p:cNvPicPr>
            <a:picLocks noChangeAspect="1"/>
          </p:cNvPicPr>
          <p:nvPr/>
        </p:nvPicPr>
        <p:blipFill>
          <a:blip r:embed="rId10"/>
          <a:srcRect l="38948"/>
          <a:stretch/>
        </p:blipFill>
        <p:spPr>
          <a:xfrm>
            <a:off x="4246326" y="121404"/>
            <a:ext cx="693493" cy="638030"/>
          </a:xfrm>
          <a:prstGeom prst="rect">
            <a:avLst/>
          </a:prstGeom>
          <a:solidFill>
            <a:srgbClr val="FFFFFF"/>
          </a:solidFill>
          <a:ln w="9360">
            <a:noFill/>
          </a:ln>
        </p:spPr>
      </p:pic>
      <p:pic>
        <p:nvPicPr>
          <p:cNvPr id="32" name="Picture 2" descr="Résultat de recherche d'images pour &quot;cefe&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2400" y="104909"/>
            <a:ext cx="1487804" cy="671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itish Trust for Ornithology (BTO) | Linked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7705" y="126716"/>
            <a:ext cx="722587" cy="7225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 PatriNat | Patrimoine naturel (PatriNa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4718" y="1354453"/>
            <a:ext cx="1077621" cy="10776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gence française pour la biodiversité"/>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5219" y="1540524"/>
            <a:ext cx="1456996" cy="7119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edium"/>
          <p:cNvPicPr>
            <a:picLocks noChangeAspect="1" noChangeArrowheads="1"/>
          </p:cNvPicPr>
          <p:nvPr/>
        </p:nvPicPr>
        <p:blipFill rotWithShape="1">
          <a:blip r:embed="rId15">
            <a:extLst>
              <a:ext uri="{28A0092B-C50C-407E-A947-70E740481C1C}">
                <a14:useLocalDpi xmlns:a14="http://schemas.microsoft.com/office/drawing/2010/main" val="0"/>
              </a:ext>
            </a:extLst>
          </a:blip>
          <a:srcRect l="11248" t="7980" r="7633" b="8073"/>
          <a:stretch/>
        </p:blipFill>
        <p:spPr bwMode="auto">
          <a:xfrm>
            <a:off x="5924474" y="5286332"/>
            <a:ext cx="2281501" cy="14449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0" name="Picture 12" descr="Medium"/>
          <p:cNvPicPr>
            <a:picLocks noChangeAspect="1" noChangeArrowheads="1"/>
          </p:cNvPicPr>
          <p:nvPr/>
        </p:nvPicPr>
        <p:blipFill rotWithShape="1">
          <a:blip r:embed="rId16">
            <a:extLst>
              <a:ext uri="{28A0092B-C50C-407E-A947-70E740481C1C}">
                <a14:useLocalDpi xmlns:a14="http://schemas.microsoft.com/office/drawing/2010/main" val="0"/>
              </a:ext>
            </a:extLst>
          </a:blip>
          <a:srcRect l="17134" r="11803"/>
          <a:stretch/>
        </p:blipFill>
        <p:spPr bwMode="auto">
          <a:xfrm>
            <a:off x="1429328" y="4194388"/>
            <a:ext cx="2135151" cy="2001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338670" y="4179931"/>
            <a:ext cx="1241045" cy="276999"/>
          </a:xfrm>
          <a:prstGeom prst="rect">
            <a:avLst/>
          </a:prstGeom>
          <a:noFill/>
        </p:spPr>
        <p:txBody>
          <a:bodyPr wrap="none" rtlCol="0">
            <a:spAutoFit/>
          </a:bodyPr>
          <a:lstStyle/>
          <a:p>
            <a:r>
              <a:rPr lang="en-GB" sz="1200" dirty="0">
                <a:solidFill>
                  <a:schemeClr val="bg1"/>
                </a:solidFill>
              </a:rPr>
              <a:t>© Martin Grimm</a:t>
            </a:r>
          </a:p>
        </p:txBody>
      </p:sp>
      <p:sp>
        <p:nvSpPr>
          <p:cNvPr id="35" name="ZoneTexte 34"/>
          <p:cNvSpPr txBox="1"/>
          <p:nvPr/>
        </p:nvSpPr>
        <p:spPr>
          <a:xfrm>
            <a:off x="7208608" y="6454285"/>
            <a:ext cx="991746" cy="276999"/>
          </a:xfrm>
          <a:prstGeom prst="rect">
            <a:avLst/>
          </a:prstGeom>
          <a:noFill/>
        </p:spPr>
        <p:txBody>
          <a:bodyPr wrap="none" rtlCol="0">
            <a:spAutoFit/>
          </a:bodyPr>
          <a:lstStyle/>
          <a:p>
            <a:pPr algn="r"/>
            <a:r>
              <a:rPr lang="en-GB" sz="1200" dirty="0">
                <a:solidFill>
                  <a:schemeClr val="bg1"/>
                </a:solidFill>
              </a:rPr>
              <a:t>© Jan </a:t>
            </a:r>
            <a:r>
              <a:rPr lang="en-GB" sz="1200" dirty="0" err="1">
                <a:solidFill>
                  <a:schemeClr val="bg1"/>
                </a:solidFill>
              </a:rPr>
              <a:t>Svetlik</a:t>
            </a:r>
            <a:endParaRPr lang="en-GB" sz="1200" dirty="0">
              <a:solidFill>
                <a:schemeClr val="bg1"/>
              </a:solidFill>
            </a:endParaRPr>
          </a:p>
        </p:txBody>
      </p:sp>
      <p:grpSp>
        <p:nvGrpSpPr>
          <p:cNvPr id="5" name="Groupe 4"/>
          <p:cNvGrpSpPr/>
          <p:nvPr/>
        </p:nvGrpSpPr>
        <p:grpSpPr>
          <a:xfrm>
            <a:off x="7445651" y="2735344"/>
            <a:ext cx="1694614" cy="1744334"/>
            <a:chOff x="7401938" y="2124692"/>
            <a:chExt cx="1694614" cy="1744334"/>
          </a:xfrm>
        </p:grpSpPr>
        <p:pic>
          <p:nvPicPr>
            <p:cNvPr id="34" name="Picture 6" descr="https://inaturalist-open-data.s3.amazonaws.com/photos/56696883/original.jpg?1574340851"/>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4883" r="21791" b="14858"/>
            <a:stretch/>
          </p:blipFill>
          <p:spPr bwMode="auto">
            <a:xfrm>
              <a:off x="7401938" y="2124692"/>
              <a:ext cx="1622194" cy="17262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ZoneTexte 36"/>
            <p:cNvSpPr txBox="1"/>
            <p:nvPr/>
          </p:nvSpPr>
          <p:spPr>
            <a:xfrm>
              <a:off x="7892825" y="3592027"/>
              <a:ext cx="1203727" cy="276999"/>
            </a:xfrm>
            <a:prstGeom prst="rect">
              <a:avLst/>
            </a:prstGeom>
            <a:noFill/>
          </p:spPr>
          <p:txBody>
            <a:bodyPr wrap="none" rtlCol="0">
              <a:spAutoFit/>
            </a:bodyPr>
            <a:lstStyle/>
            <a:p>
              <a:pPr algn="r"/>
              <a:r>
                <a:rPr lang="en-GB" sz="1200" dirty="0"/>
                <a:t>©</a:t>
              </a:r>
              <a:r>
                <a:rPr lang="en-GB" sz="1200" dirty="0" err="1"/>
                <a:t>jpreudhomme</a:t>
              </a:r>
              <a:endParaRPr lang="en-GB" sz="1200" dirty="0"/>
            </a:p>
          </p:txBody>
        </p:sp>
      </p:grpSp>
      <p:pic>
        <p:nvPicPr>
          <p:cNvPr id="6" name="Image 5">
            <a:extLst>
              <a:ext uri="{FF2B5EF4-FFF2-40B4-BE49-F238E27FC236}">
                <a16:creationId xmlns:a16="http://schemas.microsoft.com/office/drawing/2014/main" id="{5899B062-092A-4B4A-B435-DA3B1026B32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2203" y="2664475"/>
            <a:ext cx="1188503" cy="1178275"/>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Picture 15"/>
          <p:cNvPicPr>
            <a:picLocks noChangeAspect="1"/>
          </p:cNvPicPr>
          <p:nvPr/>
        </p:nvPicPr>
        <p:blipFill>
          <a:blip r:embed="rId19"/>
          <a:srcRect l="6345" t="17636" r="20625" b="24994"/>
          <a:stretch/>
        </p:blipFill>
        <p:spPr>
          <a:xfrm>
            <a:off x="1935392" y="6122166"/>
            <a:ext cx="2047603" cy="578933"/>
          </a:xfrm>
          <a:prstGeom prst="rect">
            <a:avLst/>
          </a:prstGeom>
          <a:ln>
            <a:solidFill>
              <a:schemeClr val="tx1"/>
            </a:solidFill>
          </a:ln>
        </p:spPr>
      </p:pic>
      <p:pic>
        <p:nvPicPr>
          <p:cNvPr id="2064" name="Picture 16" descr="Vigie-Chiro, observatoire en biodiversité – portail OPE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74583" y="5862971"/>
            <a:ext cx="949755" cy="853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40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de-DE" dirty="0" err="1">
                <a:latin typeface="Arial"/>
                <a:ea typeface="DejaVu Sans"/>
                <a:cs typeface="DejaVu Sans"/>
              </a:rPr>
              <a:t>How</a:t>
            </a:r>
            <a:r>
              <a:rPr lang="de-DE" dirty="0">
                <a:latin typeface="Arial"/>
                <a:ea typeface="DejaVu Sans"/>
                <a:cs typeface="DejaVu Sans"/>
              </a:rPr>
              <a:t> </a:t>
            </a:r>
            <a:r>
              <a:rPr lang="de-DE" dirty="0" err="1">
                <a:latin typeface="Arial"/>
                <a:ea typeface="DejaVu Sans"/>
                <a:cs typeface="DejaVu Sans"/>
              </a:rPr>
              <a:t>to</a:t>
            </a:r>
            <a:r>
              <a:rPr lang="de-DE" dirty="0">
                <a:latin typeface="Arial"/>
                <a:ea typeface="DejaVu Sans"/>
                <a:cs typeface="DejaVu Sans"/>
              </a:rPr>
              <a:t> </a:t>
            </a:r>
            <a:r>
              <a:rPr lang="de-DE" dirty="0" err="1">
                <a:latin typeface="Arial"/>
                <a:ea typeface="DejaVu Sans"/>
                <a:cs typeface="DejaVu Sans"/>
              </a:rPr>
              <a:t>ensure</a:t>
            </a:r>
            <a:r>
              <a:rPr lang="de-DE" dirty="0">
                <a:latin typeface="Arial"/>
                <a:ea typeface="DejaVu Sans"/>
                <a:cs typeface="DejaVu Sans"/>
              </a:rPr>
              <a:t> </a:t>
            </a:r>
            <a:r>
              <a:rPr lang="de-DE" dirty="0" err="1">
                <a:latin typeface="Arial"/>
                <a:ea typeface="DejaVu Sans"/>
                <a:cs typeface="DejaVu Sans"/>
              </a:rPr>
              <a:t>good</a:t>
            </a:r>
            <a:r>
              <a:rPr lang="de-DE" dirty="0">
                <a:latin typeface="Arial"/>
                <a:ea typeface="DejaVu Sans"/>
                <a:cs typeface="DejaVu Sans"/>
              </a:rPr>
              <a:t> </a:t>
            </a:r>
            <a:r>
              <a:rPr lang="de-DE" dirty="0" err="1">
                <a:latin typeface="Arial"/>
                <a:ea typeface="DejaVu Sans"/>
                <a:cs typeface="DejaVu Sans"/>
              </a:rPr>
              <a:t>data</a:t>
            </a:r>
            <a:r>
              <a:rPr lang="de-DE" dirty="0">
                <a:latin typeface="Arial"/>
                <a:ea typeface="DejaVu Sans"/>
                <a:cs typeface="DejaVu Sans"/>
              </a:rPr>
              <a:t>?</a:t>
            </a:r>
            <a:endParaRPr lang="fr-FR" dirty="0"/>
          </a:p>
        </p:txBody>
      </p:sp>
      <p:sp>
        <p:nvSpPr>
          <p:cNvPr id="5" name="Espace réservé du contenu 4">
            <a:extLst>
              <a:ext uri="{FF2B5EF4-FFF2-40B4-BE49-F238E27FC236}">
                <a16:creationId xmlns:a16="http://schemas.microsoft.com/office/drawing/2014/main" id="{099AB622-4C6B-4426-B36E-F6877007ABA7}"/>
              </a:ext>
            </a:extLst>
          </p:cNvPr>
          <p:cNvSpPr>
            <a:spLocks noGrp="1"/>
          </p:cNvSpPr>
          <p:nvPr>
            <p:ph idx="1"/>
          </p:nvPr>
        </p:nvSpPr>
        <p:spPr>
          <a:xfrm>
            <a:off x="323528" y="1124744"/>
            <a:ext cx="6984776" cy="5733256"/>
          </a:xfrm>
        </p:spPr>
        <p:txBody>
          <a:bodyPr>
            <a:normAutofit/>
          </a:bodyPr>
          <a:lstStyle/>
          <a:p>
            <a:pPr algn="just"/>
            <a:r>
              <a:rPr lang="fr-FR" sz="2000" dirty="0" err="1"/>
              <a:t>Variability</a:t>
            </a:r>
            <a:r>
              <a:rPr lang="fr-FR" sz="2000" dirty="0"/>
              <a:t> in data due to </a:t>
            </a:r>
            <a:r>
              <a:rPr lang="fr-FR" sz="2000" dirty="0" err="1"/>
              <a:t>measurement</a:t>
            </a:r>
            <a:r>
              <a:rPr lang="fr-FR" sz="2000" dirty="0"/>
              <a:t> or </a:t>
            </a:r>
            <a:r>
              <a:rPr lang="fr-FR" sz="2000" dirty="0" err="1"/>
              <a:t>analysis</a:t>
            </a:r>
            <a:r>
              <a:rPr lang="fr-FR" sz="2000" dirty="0"/>
              <a:t> </a:t>
            </a:r>
            <a:r>
              <a:rPr lang="fr-FR" sz="2000" dirty="0">
                <a:sym typeface="Wingdings" panose="05000000000000000000" pitchFamily="2" charset="2"/>
              </a:rPr>
              <a:t> </a:t>
            </a:r>
            <a:r>
              <a:rPr lang="fr-FR" sz="2000" b="1" dirty="0">
                <a:sym typeface="Wingdings" panose="05000000000000000000" pitchFamily="2" charset="2"/>
              </a:rPr>
              <a:t>Noise</a:t>
            </a:r>
          </a:p>
          <a:p>
            <a:pPr lvl="1" algn="just"/>
            <a:r>
              <a:rPr lang="fr-FR" sz="1800" dirty="0"/>
              <a:t>e.g. </a:t>
            </a:r>
            <a:r>
              <a:rPr lang="fr-FR" sz="1800" dirty="0" err="1"/>
              <a:t>Errors</a:t>
            </a:r>
            <a:r>
              <a:rPr lang="fr-FR" sz="1800" dirty="0"/>
              <a:t> in </a:t>
            </a:r>
            <a:r>
              <a:rPr lang="fr-FR" sz="1800" dirty="0" err="1"/>
              <a:t>species</a:t>
            </a:r>
            <a:r>
              <a:rPr lang="fr-FR" sz="1800" dirty="0"/>
              <a:t> ID</a:t>
            </a:r>
          </a:p>
          <a:p>
            <a:pPr algn="just"/>
            <a:r>
              <a:rPr lang="fr-FR" sz="2000" dirty="0"/>
              <a:t>Noise </a:t>
            </a:r>
            <a:r>
              <a:rPr lang="fr-FR" sz="2000" dirty="0">
                <a:sym typeface="Wingdings" panose="05000000000000000000" pitchFamily="2" charset="2"/>
              </a:rPr>
              <a:t>= </a:t>
            </a:r>
            <a:r>
              <a:rPr lang="fr-FR" sz="2000" dirty="0" err="1">
                <a:sym typeface="Wingdings" panose="05000000000000000000" pitchFamily="2" charset="2"/>
              </a:rPr>
              <a:t>Problem</a:t>
            </a:r>
            <a:r>
              <a:rPr lang="fr-FR" sz="2000" dirty="0">
                <a:sym typeface="Wingdings" panose="05000000000000000000" pitchFamily="2" charset="2"/>
              </a:rPr>
              <a:t> ? Law of large </a:t>
            </a:r>
            <a:r>
              <a:rPr lang="fr-FR" sz="2000" dirty="0" err="1">
                <a:sym typeface="Wingdings" panose="05000000000000000000" pitchFamily="2" charset="2"/>
              </a:rPr>
              <a:t>numbers</a:t>
            </a:r>
            <a:r>
              <a:rPr lang="fr-FR" sz="2000" dirty="0">
                <a:sym typeface="Wingdings" panose="05000000000000000000" pitchFamily="2" charset="2"/>
              </a:rPr>
              <a:t>: </a:t>
            </a:r>
            <a:r>
              <a:rPr lang="fr-FR" sz="2000" dirty="0" err="1">
                <a:sym typeface="Wingdings" panose="05000000000000000000" pitchFamily="2" charset="2"/>
              </a:rPr>
              <a:t>imprecision</a:t>
            </a:r>
            <a:r>
              <a:rPr lang="fr-FR" sz="2000" dirty="0">
                <a:sym typeface="Wingdings" panose="05000000000000000000" pitchFamily="2" charset="2"/>
              </a:rPr>
              <a:t> </a:t>
            </a:r>
            <a:r>
              <a:rPr lang="fr-FR" sz="2000" dirty="0" err="1">
                <a:sym typeface="Wingdings" panose="05000000000000000000" pitchFamily="2" charset="2"/>
              </a:rPr>
              <a:t>is</a:t>
            </a:r>
            <a:r>
              <a:rPr lang="fr-FR" sz="2000" dirty="0">
                <a:sym typeface="Wingdings" panose="05000000000000000000" pitchFamily="2" charset="2"/>
              </a:rPr>
              <a:t> </a:t>
            </a:r>
            <a:r>
              <a:rPr lang="fr-FR" sz="2000" dirty="0" err="1">
                <a:sym typeface="Wingdings" panose="05000000000000000000" pitchFamily="2" charset="2"/>
              </a:rPr>
              <a:t>always</a:t>
            </a:r>
            <a:r>
              <a:rPr lang="fr-FR" sz="2000" dirty="0">
                <a:sym typeface="Wingdings" panose="05000000000000000000" pitchFamily="2" charset="2"/>
              </a:rPr>
              <a:t> compensable </a:t>
            </a:r>
            <a:r>
              <a:rPr lang="fr-FR" sz="2000" dirty="0" err="1">
                <a:sym typeface="Wingdings" panose="05000000000000000000" pitchFamily="2" charset="2"/>
              </a:rPr>
              <a:t>with</a:t>
            </a:r>
            <a:r>
              <a:rPr lang="fr-FR" sz="2000" dirty="0">
                <a:sym typeface="Wingdings" panose="05000000000000000000" pitchFamily="2" charset="2"/>
              </a:rPr>
              <a:t> the </a:t>
            </a:r>
            <a:r>
              <a:rPr lang="fr-FR" sz="2000" dirty="0" err="1">
                <a:sym typeface="Wingdings" panose="05000000000000000000" pitchFamily="2" charset="2"/>
              </a:rPr>
              <a:t>quantity</a:t>
            </a:r>
            <a:r>
              <a:rPr lang="fr-FR" sz="2000" dirty="0">
                <a:sym typeface="Wingdings" panose="05000000000000000000" pitchFamily="2" charset="2"/>
              </a:rPr>
              <a:t> of data </a:t>
            </a:r>
            <a:r>
              <a:rPr lang="fr-FR" sz="2000" dirty="0" err="1">
                <a:sym typeface="Wingdings" panose="05000000000000000000" pitchFamily="2" charset="2"/>
              </a:rPr>
              <a:t>collected</a:t>
            </a:r>
            <a:endParaRPr lang="fr-FR" sz="2000" dirty="0"/>
          </a:p>
          <a:p>
            <a:pPr algn="just"/>
            <a:r>
              <a:rPr lang="fr-FR" sz="2000" b="1" dirty="0" err="1"/>
              <a:t>Biases</a:t>
            </a:r>
            <a:r>
              <a:rPr lang="fr-FR" sz="2000" dirty="0"/>
              <a:t> </a:t>
            </a:r>
            <a:r>
              <a:rPr lang="fr-FR" sz="2000" dirty="0" err="1"/>
              <a:t>appear</a:t>
            </a:r>
            <a:r>
              <a:rPr lang="fr-FR" sz="2000" dirty="0"/>
              <a:t> in </a:t>
            </a:r>
            <a:r>
              <a:rPr lang="fr-FR" sz="2000" dirty="0" err="1"/>
              <a:t>results</a:t>
            </a:r>
            <a:r>
              <a:rPr lang="fr-FR" sz="2000" dirty="0"/>
              <a:t> </a:t>
            </a:r>
            <a:r>
              <a:rPr lang="fr-FR" sz="2000" dirty="0" err="1"/>
              <a:t>when</a:t>
            </a:r>
            <a:r>
              <a:rPr lang="fr-FR" sz="2000" dirty="0"/>
              <a:t> noise </a:t>
            </a:r>
            <a:r>
              <a:rPr lang="fr-FR" sz="2000" dirty="0" err="1"/>
              <a:t>is</a:t>
            </a:r>
            <a:r>
              <a:rPr lang="fr-FR" sz="2000" dirty="0"/>
              <a:t> </a:t>
            </a:r>
            <a:r>
              <a:rPr lang="fr-FR" sz="2000" dirty="0" err="1"/>
              <a:t>correlated</a:t>
            </a:r>
            <a:r>
              <a:rPr lang="fr-FR" sz="2000" dirty="0"/>
              <a:t> </a:t>
            </a:r>
            <a:r>
              <a:rPr lang="fr-FR" sz="2000" dirty="0" err="1"/>
              <a:t>with</a:t>
            </a:r>
            <a:r>
              <a:rPr lang="fr-FR" sz="2000" dirty="0"/>
              <a:t> the </a:t>
            </a:r>
            <a:r>
              <a:rPr lang="fr-FR" sz="2000" dirty="0" err="1"/>
              <a:t>studied</a:t>
            </a:r>
            <a:r>
              <a:rPr lang="fr-FR" sz="2000" dirty="0"/>
              <a:t> variables</a:t>
            </a:r>
          </a:p>
          <a:p>
            <a:pPr lvl="1" algn="just"/>
            <a:r>
              <a:rPr lang="fr-FR" sz="1800" dirty="0"/>
              <a:t>e.g. if the Noctule bat </a:t>
            </a:r>
            <a:r>
              <a:rPr lang="fr-FR" sz="1800" dirty="0" err="1"/>
              <a:t>is</a:t>
            </a:r>
            <a:r>
              <a:rPr lang="fr-FR" sz="1800" dirty="0"/>
              <a:t> more </a:t>
            </a:r>
            <a:r>
              <a:rPr lang="fr-FR" sz="1800" dirty="0" err="1"/>
              <a:t>often</a:t>
            </a:r>
            <a:r>
              <a:rPr lang="fr-FR" sz="1800" dirty="0"/>
              <a:t> mixed up </a:t>
            </a:r>
            <a:r>
              <a:rPr lang="fr-FR" sz="1800" dirty="0" err="1"/>
              <a:t>with</a:t>
            </a:r>
            <a:r>
              <a:rPr lang="fr-FR" sz="1800" dirty="0"/>
              <a:t> the </a:t>
            </a:r>
            <a:r>
              <a:rPr lang="fr-FR" sz="1800" dirty="0" err="1"/>
              <a:t>Serotine</a:t>
            </a:r>
            <a:r>
              <a:rPr lang="fr-FR" sz="1800" dirty="0"/>
              <a:t> bat in </a:t>
            </a:r>
            <a:r>
              <a:rPr lang="fr-FR" sz="1800" dirty="0" err="1"/>
              <a:t>forests</a:t>
            </a:r>
            <a:r>
              <a:rPr lang="fr-FR" sz="1800" dirty="0"/>
              <a:t> </a:t>
            </a:r>
            <a:r>
              <a:rPr lang="fr-FR" sz="1800" dirty="0" err="1"/>
              <a:t>than</a:t>
            </a:r>
            <a:r>
              <a:rPr lang="fr-FR" sz="1800" dirty="0"/>
              <a:t> in prairies </a:t>
            </a:r>
            <a:r>
              <a:rPr lang="fr-FR" sz="1800" dirty="0">
                <a:sym typeface="Wingdings" panose="05000000000000000000" pitchFamily="2" charset="2"/>
              </a:rPr>
              <a:t> </a:t>
            </a:r>
            <a:r>
              <a:rPr lang="fr-FR" sz="1800" dirty="0" err="1">
                <a:sym typeface="Wingdings" panose="05000000000000000000" pitchFamily="2" charset="2"/>
              </a:rPr>
              <a:t>Studies</a:t>
            </a:r>
            <a:r>
              <a:rPr lang="fr-FR" sz="1800" dirty="0">
                <a:sym typeface="Wingdings" panose="05000000000000000000" pitchFamily="2" charset="2"/>
              </a:rPr>
              <a:t> on the </a:t>
            </a:r>
            <a:r>
              <a:rPr lang="fr-FR" sz="1800" dirty="0" err="1">
                <a:sym typeface="Wingdings" panose="05000000000000000000" pitchFamily="2" charset="2"/>
              </a:rPr>
              <a:t>effect</a:t>
            </a:r>
            <a:r>
              <a:rPr lang="fr-FR" sz="1800" dirty="0">
                <a:sym typeface="Wingdings" panose="05000000000000000000" pitchFamily="2" charset="2"/>
              </a:rPr>
              <a:t> of the habitat on bat </a:t>
            </a:r>
            <a:r>
              <a:rPr lang="fr-FR" sz="1800" dirty="0" err="1">
                <a:sym typeface="Wingdings" panose="05000000000000000000" pitchFamily="2" charset="2"/>
              </a:rPr>
              <a:t>activity</a:t>
            </a:r>
            <a:r>
              <a:rPr lang="fr-FR" sz="1800" dirty="0">
                <a:sym typeface="Wingdings" panose="05000000000000000000" pitchFamily="2" charset="2"/>
              </a:rPr>
              <a:t> </a:t>
            </a:r>
            <a:r>
              <a:rPr lang="fr-FR" sz="1800" dirty="0" err="1">
                <a:sym typeface="Wingdings" panose="05000000000000000000" pitchFamily="2" charset="2"/>
              </a:rPr>
              <a:t>could</a:t>
            </a:r>
            <a:r>
              <a:rPr lang="fr-FR" sz="1800" dirty="0">
                <a:sym typeface="Wingdings" panose="05000000000000000000" pitchFamily="2" charset="2"/>
              </a:rPr>
              <a:t> lead to possible </a:t>
            </a:r>
            <a:r>
              <a:rPr lang="fr-FR" sz="1800" dirty="0" err="1">
                <a:sym typeface="Wingdings" panose="05000000000000000000" pitchFamily="2" charset="2"/>
              </a:rPr>
              <a:t>biased</a:t>
            </a:r>
            <a:r>
              <a:rPr lang="fr-FR" sz="1800" dirty="0">
                <a:sym typeface="Wingdings" panose="05000000000000000000" pitchFamily="2" charset="2"/>
              </a:rPr>
              <a:t> </a:t>
            </a:r>
            <a:r>
              <a:rPr lang="fr-FR" sz="1800" dirty="0" err="1">
                <a:sym typeface="Wingdings" panose="05000000000000000000" pitchFamily="2" charset="2"/>
              </a:rPr>
              <a:t>results</a:t>
            </a:r>
            <a:endParaRPr lang="fr-FR" sz="1800" dirty="0">
              <a:sym typeface="Wingdings" panose="05000000000000000000" pitchFamily="2" charset="2"/>
            </a:endParaRPr>
          </a:p>
          <a:p>
            <a:pPr algn="just"/>
            <a:r>
              <a:rPr lang="fr-FR" sz="2000" dirty="0">
                <a:sym typeface="Wingdings" panose="05000000000000000000" pitchFamily="2" charset="2"/>
              </a:rPr>
              <a:t>BUT if </a:t>
            </a:r>
            <a:r>
              <a:rPr lang="fr-FR" sz="2000" dirty="0" err="1">
                <a:sym typeface="Wingdings" panose="05000000000000000000" pitchFamily="2" charset="2"/>
              </a:rPr>
              <a:t>this</a:t>
            </a:r>
            <a:r>
              <a:rPr lang="fr-FR" sz="2000" dirty="0">
                <a:sym typeface="Wingdings" panose="05000000000000000000" pitchFamily="2" charset="2"/>
              </a:rPr>
              <a:t> </a:t>
            </a:r>
            <a:r>
              <a:rPr lang="fr-FR" sz="2000" dirty="0" err="1">
                <a:sym typeface="Wingdings" panose="05000000000000000000" pitchFamily="2" charset="2"/>
              </a:rPr>
              <a:t>correlation</a:t>
            </a:r>
            <a:r>
              <a:rPr lang="fr-FR" sz="2000" dirty="0">
                <a:sym typeface="Wingdings" panose="05000000000000000000" pitchFamily="2" charset="2"/>
              </a:rPr>
              <a:t> </a:t>
            </a:r>
            <a:r>
              <a:rPr lang="fr-FR" sz="2000" dirty="0" err="1">
                <a:sym typeface="Wingdings" panose="05000000000000000000" pitchFamily="2" charset="2"/>
              </a:rPr>
              <a:t>is</a:t>
            </a:r>
            <a:r>
              <a:rPr lang="fr-FR" sz="2000" dirty="0">
                <a:sym typeface="Wingdings" panose="05000000000000000000" pitchFamily="2" charset="2"/>
              </a:rPr>
              <a:t> </a:t>
            </a:r>
            <a:r>
              <a:rPr lang="fr-FR" sz="2000" dirty="0" err="1">
                <a:sym typeface="Wingdings" panose="05000000000000000000" pitchFamily="2" charset="2"/>
              </a:rPr>
              <a:t>small</a:t>
            </a:r>
            <a:r>
              <a:rPr lang="fr-FR" sz="2000" dirty="0">
                <a:sym typeface="Wingdings" panose="05000000000000000000" pitchFamily="2" charset="2"/>
              </a:rPr>
              <a:t> </a:t>
            </a:r>
            <a:r>
              <a:rPr lang="fr-FR" sz="2000" dirty="0" err="1">
                <a:sym typeface="Wingdings" panose="05000000000000000000" pitchFamily="2" charset="2"/>
              </a:rPr>
              <a:t>enough</a:t>
            </a:r>
            <a:r>
              <a:rPr lang="fr-FR" sz="2000" dirty="0">
                <a:sym typeface="Wingdings" panose="05000000000000000000" pitchFamily="2" charset="2"/>
              </a:rPr>
              <a:t>, </a:t>
            </a:r>
            <a:r>
              <a:rPr lang="fr-FR" sz="2000" dirty="0" err="1">
                <a:sym typeface="Wingdings" panose="05000000000000000000" pitchFamily="2" charset="2"/>
              </a:rPr>
              <a:t>then</a:t>
            </a:r>
            <a:r>
              <a:rPr lang="fr-FR" sz="2000" dirty="0">
                <a:sym typeface="Wingdings" panose="05000000000000000000" pitchFamily="2" charset="2"/>
              </a:rPr>
              <a:t> the </a:t>
            </a:r>
            <a:r>
              <a:rPr lang="fr-FR" sz="2000" dirty="0" err="1">
                <a:sym typeface="Wingdings" panose="05000000000000000000" pitchFamily="2" charset="2"/>
              </a:rPr>
              <a:t>bias</a:t>
            </a:r>
            <a:r>
              <a:rPr lang="fr-FR" sz="2000" dirty="0">
                <a:sym typeface="Wingdings" panose="05000000000000000000" pitchFamily="2" charset="2"/>
              </a:rPr>
              <a:t> </a:t>
            </a:r>
            <a:r>
              <a:rPr lang="fr-FR" sz="2000" dirty="0" err="1">
                <a:sym typeface="Wingdings" panose="05000000000000000000" pitchFamily="2" charset="2"/>
              </a:rPr>
              <a:t>could</a:t>
            </a:r>
            <a:r>
              <a:rPr lang="fr-FR" sz="2000" dirty="0">
                <a:sym typeface="Wingdings" panose="05000000000000000000" pitchFamily="2" charset="2"/>
              </a:rPr>
              <a:t> </a:t>
            </a:r>
            <a:r>
              <a:rPr lang="fr-FR" sz="2000" dirty="0" err="1">
                <a:sym typeface="Wingdings" panose="05000000000000000000" pitchFamily="2" charset="2"/>
              </a:rPr>
              <a:t>be</a:t>
            </a:r>
            <a:r>
              <a:rPr lang="fr-FR" sz="2000" dirty="0">
                <a:sym typeface="Wingdings" panose="05000000000000000000" pitchFamily="2" charset="2"/>
              </a:rPr>
              <a:t> </a:t>
            </a:r>
            <a:r>
              <a:rPr lang="fr-FR" sz="2000" dirty="0" err="1">
                <a:sym typeface="Wingdings" panose="05000000000000000000" pitchFamily="2" charset="2"/>
              </a:rPr>
              <a:t>insignificant</a:t>
            </a:r>
            <a:r>
              <a:rPr lang="fr-FR" sz="2000" dirty="0">
                <a:sym typeface="Wingdings" panose="05000000000000000000" pitchFamily="2" charset="2"/>
              </a:rPr>
              <a:t>! If </a:t>
            </a:r>
            <a:r>
              <a:rPr lang="fr-FR" sz="2000" dirty="0" err="1">
                <a:sym typeface="Wingdings" panose="05000000000000000000" pitchFamily="2" charset="2"/>
              </a:rPr>
              <a:t>it</a:t>
            </a:r>
            <a:r>
              <a:rPr lang="fr-FR" sz="2000" dirty="0">
                <a:sym typeface="Wingdings" panose="05000000000000000000" pitchFamily="2" charset="2"/>
              </a:rPr>
              <a:t> </a:t>
            </a:r>
            <a:r>
              <a:rPr lang="fr-FR" sz="2000" dirty="0" err="1">
                <a:sym typeface="Wingdings" panose="05000000000000000000" pitchFamily="2" charset="2"/>
              </a:rPr>
              <a:t>is</a:t>
            </a:r>
            <a:r>
              <a:rPr lang="fr-FR" sz="2000" dirty="0">
                <a:sym typeface="Wingdings" panose="05000000000000000000" pitchFamily="2" charset="2"/>
              </a:rPr>
              <a:t> </a:t>
            </a:r>
            <a:r>
              <a:rPr lang="fr-FR" sz="2000" dirty="0" err="1">
                <a:sym typeface="Wingdings" panose="05000000000000000000" pitchFamily="2" charset="2"/>
              </a:rPr>
              <a:t>measurable</a:t>
            </a:r>
            <a:r>
              <a:rPr lang="fr-FR" sz="2000" dirty="0">
                <a:sym typeface="Wingdings" panose="05000000000000000000" pitchFamily="2" charset="2"/>
              </a:rPr>
              <a:t>, </a:t>
            </a:r>
            <a:r>
              <a:rPr lang="fr-FR" sz="2000" dirty="0" err="1">
                <a:sym typeface="Wingdings" panose="05000000000000000000" pitchFamily="2" charset="2"/>
              </a:rPr>
              <a:t>then</a:t>
            </a:r>
            <a:r>
              <a:rPr lang="fr-FR" sz="2000" dirty="0">
                <a:sym typeface="Wingdings" panose="05000000000000000000" pitchFamily="2" charset="2"/>
              </a:rPr>
              <a:t> the </a:t>
            </a:r>
            <a:r>
              <a:rPr lang="fr-FR" sz="2000" dirty="0" err="1">
                <a:sym typeface="Wingdings" panose="05000000000000000000" pitchFamily="2" charset="2"/>
              </a:rPr>
              <a:t>bias</a:t>
            </a:r>
            <a:r>
              <a:rPr lang="fr-FR" sz="2000" dirty="0">
                <a:sym typeface="Wingdings" panose="05000000000000000000" pitchFamily="2" charset="2"/>
              </a:rPr>
              <a:t> can </a:t>
            </a:r>
            <a:r>
              <a:rPr lang="fr-FR" sz="2000" dirty="0" err="1">
                <a:sym typeface="Wingdings" panose="05000000000000000000" pitchFamily="2" charset="2"/>
              </a:rPr>
              <a:t>be</a:t>
            </a:r>
            <a:r>
              <a:rPr lang="fr-FR" sz="2000" dirty="0">
                <a:sym typeface="Wingdings" panose="05000000000000000000" pitchFamily="2" charset="2"/>
              </a:rPr>
              <a:t> </a:t>
            </a:r>
            <a:r>
              <a:rPr lang="fr-FR" sz="2000" dirty="0" err="1">
                <a:sym typeface="Wingdings" panose="05000000000000000000" pitchFamily="2" charset="2"/>
              </a:rPr>
              <a:t>corrected</a:t>
            </a:r>
            <a:r>
              <a:rPr lang="fr-FR" sz="2000" dirty="0">
                <a:sym typeface="Wingdings" panose="05000000000000000000" pitchFamily="2" charset="2"/>
              </a:rPr>
              <a:t>!</a:t>
            </a:r>
          </a:p>
          <a:p>
            <a:pPr algn="just"/>
            <a:endParaRPr lang="fr-FR" sz="2000" dirty="0">
              <a:sym typeface="Wingdings" panose="05000000000000000000" pitchFamily="2" charset="2"/>
            </a:endParaRPr>
          </a:p>
          <a:p>
            <a:pPr marL="0" indent="0" algn="just">
              <a:buNone/>
            </a:pPr>
            <a:r>
              <a:rPr lang="fr-FR" sz="2000" dirty="0">
                <a:sym typeface="Wingdings" panose="05000000000000000000" pitchFamily="2" charset="2"/>
              </a:rPr>
              <a:t> </a:t>
            </a:r>
            <a:r>
              <a:rPr lang="fr-FR" sz="2000" dirty="0" err="1">
                <a:sym typeface="Wingdings" panose="05000000000000000000" pitchFamily="2" charset="2"/>
              </a:rPr>
              <a:t>With</a:t>
            </a:r>
            <a:r>
              <a:rPr lang="fr-FR" sz="2000" dirty="0">
                <a:sym typeface="Wingdings" panose="05000000000000000000" pitchFamily="2" charset="2"/>
              </a:rPr>
              <a:t> big </a:t>
            </a:r>
            <a:r>
              <a:rPr lang="fr-FR" sz="2000" dirty="0" err="1">
                <a:sym typeface="Wingdings" panose="05000000000000000000" pitchFamily="2" charset="2"/>
              </a:rPr>
              <a:t>datasets</a:t>
            </a:r>
            <a:r>
              <a:rPr lang="fr-FR" sz="2000" dirty="0">
                <a:sym typeface="Wingdings" panose="05000000000000000000" pitchFamily="2" charset="2"/>
              </a:rPr>
              <a:t> </a:t>
            </a:r>
            <a:r>
              <a:rPr lang="fr-FR" sz="2000" dirty="0" err="1">
                <a:sym typeface="Wingdings" panose="05000000000000000000" pitchFamily="2" charset="2"/>
              </a:rPr>
              <a:t>it</a:t>
            </a:r>
            <a:r>
              <a:rPr lang="fr-FR" sz="2000" dirty="0">
                <a:sym typeface="Wingdings" panose="05000000000000000000" pitchFamily="2" charset="2"/>
              </a:rPr>
              <a:t> </a:t>
            </a:r>
            <a:r>
              <a:rPr lang="fr-FR" sz="2000" dirty="0" err="1">
                <a:sym typeface="Wingdings" panose="05000000000000000000" pitchFamily="2" charset="2"/>
              </a:rPr>
              <a:t>is</a:t>
            </a:r>
            <a:r>
              <a:rPr lang="fr-FR" sz="2000" dirty="0">
                <a:sym typeface="Wingdings" panose="05000000000000000000" pitchFamily="2" charset="2"/>
              </a:rPr>
              <a:t> important to </a:t>
            </a:r>
            <a:r>
              <a:rPr lang="fr-FR" sz="2000" dirty="0" err="1">
                <a:sym typeface="Wingdings" panose="05000000000000000000" pitchFamily="2" charset="2"/>
              </a:rPr>
              <a:t>replicate</a:t>
            </a:r>
            <a:r>
              <a:rPr lang="fr-FR" sz="2000" dirty="0">
                <a:sym typeface="Wingdings" panose="05000000000000000000" pitchFamily="2" charset="2"/>
              </a:rPr>
              <a:t> the analyses </a:t>
            </a:r>
            <a:r>
              <a:rPr lang="fr-FR" sz="2000" dirty="0" err="1">
                <a:sym typeface="Wingdings" panose="05000000000000000000" pitchFamily="2" charset="2"/>
              </a:rPr>
              <a:t>with</a:t>
            </a:r>
            <a:r>
              <a:rPr lang="fr-FR" sz="2000" dirty="0">
                <a:sym typeface="Wingdings" panose="05000000000000000000" pitchFamily="2" charset="2"/>
              </a:rPr>
              <a:t> </a:t>
            </a:r>
            <a:r>
              <a:rPr lang="fr-FR" sz="2000" dirty="0" err="1">
                <a:sym typeface="Wingdings" panose="05000000000000000000" pitchFamily="2" charset="2"/>
              </a:rPr>
              <a:t>different</a:t>
            </a:r>
            <a:r>
              <a:rPr lang="fr-FR" sz="2000" dirty="0">
                <a:sym typeface="Wingdings" panose="05000000000000000000" pitchFamily="2" charset="2"/>
              </a:rPr>
              <a:t> </a:t>
            </a:r>
            <a:r>
              <a:rPr lang="fr-FR" sz="2000" dirty="0" err="1">
                <a:sym typeface="Wingdings" panose="05000000000000000000" pitchFamily="2" charset="2"/>
              </a:rPr>
              <a:t>ways</a:t>
            </a:r>
            <a:r>
              <a:rPr lang="fr-FR" sz="2000" dirty="0">
                <a:sym typeface="Wingdings" panose="05000000000000000000" pitchFamily="2" charset="2"/>
              </a:rPr>
              <a:t> of </a:t>
            </a:r>
            <a:r>
              <a:rPr lang="fr-FR" sz="2000" dirty="0" err="1">
                <a:sym typeface="Wingdings" panose="05000000000000000000" pitchFamily="2" charset="2"/>
              </a:rPr>
              <a:t>accounting</a:t>
            </a:r>
            <a:r>
              <a:rPr lang="fr-FR" sz="2000" dirty="0">
                <a:sym typeface="Wingdings" panose="05000000000000000000" pitchFamily="2" charset="2"/>
              </a:rPr>
              <a:t> for </a:t>
            </a:r>
            <a:r>
              <a:rPr lang="fr-FR" sz="2000" dirty="0" err="1">
                <a:sym typeface="Wingdings" panose="05000000000000000000" pitchFamily="2" charset="2"/>
              </a:rPr>
              <a:t>errors</a:t>
            </a:r>
            <a:r>
              <a:rPr lang="fr-FR" sz="2000" dirty="0">
                <a:sym typeface="Wingdings" panose="05000000000000000000" pitchFamily="2" charset="2"/>
              </a:rPr>
              <a:t> to </a:t>
            </a:r>
            <a:r>
              <a:rPr lang="fr-FR" sz="2000" b="1" dirty="0">
                <a:sym typeface="Wingdings" panose="05000000000000000000" pitchFamily="2" charset="2"/>
              </a:rPr>
              <a:t>test the </a:t>
            </a:r>
            <a:r>
              <a:rPr lang="fr-FR" sz="2000" b="1" dirty="0" err="1">
                <a:sym typeface="Wingdings" panose="05000000000000000000" pitchFamily="2" charset="2"/>
              </a:rPr>
              <a:t>robustness</a:t>
            </a:r>
            <a:r>
              <a:rPr lang="fr-FR" sz="2000" b="1" dirty="0">
                <a:sym typeface="Wingdings" panose="05000000000000000000" pitchFamily="2" charset="2"/>
              </a:rPr>
              <a:t> of </a:t>
            </a:r>
            <a:r>
              <a:rPr lang="fr-FR" sz="2000" b="1" dirty="0" err="1">
                <a:sym typeface="Wingdings" panose="05000000000000000000" pitchFamily="2" charset="2"/>
              </a:rPr>
              <a:t>results</a:t>
            </a:r>
            <a:r>
              <a:rPr lang="fr-FR" sz="2000" b="1" dirty="0">
                <a:sym typeface="Wingdings" panose="05000000000000000000" pitchFamily="2" charset="2"/>
              </a:rPr>
              <a:t> </a:t>
            </a:r>
            <a:r>
              <a:rPr lang="fr-FR" sz="1800" dirty="0">
                <a:sym typeface="Wingdings" panose="05000000000000000000" pitchFamily="2" charset="2"/>
              </a:rPr>
              <a:t>(Barré et al., 2019)</a:t>
            </a:r>
            <a:endParaRPr lang="fr-FR" sz="2000" dirty="0">
              <a:sym typeface="Wingdings" panose="05000000000000000000" pitchFamily="2" charset="2"/>
            </a:endParaRPr>
          </a:p>
        </p:txBody>
      </p:sp>
      <p:pic>
        <p:nvPicPr>
          <p:cNvPr id="1026" name="Picture 2" descr="How Noise and Bias Affect Accuracy">
            <a:extLst>
              <a:ext uri="{FF2B5EF4-FFF2-40B4-BE49-F238E27FC236}">
                <a16:creationId xmlns:a16="http://schemas.microsoft.com/office/drawing/2014/main" id="{C0B6AA70-19C1-4E12-8CFD-BE0DC1C289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8177" r="26375" b="8125"/>
          <a:stretch/>
        </p:blipFill>
        <p:spPr bwMode="auto">
          <a:xfrm>
            <a:off x="7524328" y="3549690"/>
            <a:ext cx="1399592" cy="16795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Noise and Bias Affect Accuracy">
            <a:extLst>
              <a:ext uri="{FF2B5EF4-FFF2-40B4-BE49-F238E27FC236}">
                <a16:creationId xmlns:a16="http://schemas.microsoft.com/office/drawing/2014/main" id="{69991ACE-5AFB-40A9-A7BF-9D8671A403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75" t="8177" r="50000" b="8125"/>
          <a:stretch/>
        </p:blipFill>
        <p:spPr bwMode="auto">
          <a:xfrm>
            <a:off x="7524328" y="1916832"/>
            <a:ext cx="1399592" cy="167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fade">
                                      <p:cBhvr>
                                        <p:cTn id="39"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DEA7675C-96D1-43A3-B078-3FAA0D149F21}"/>
              </a:ext>
            </a:extLst>
          </p:cNvPr>
          <p:cNvGrpSpPr/>
          <p:nvPr/>
        </p:nvGrpSpPr>
        <p:grpSpPr>
          <a:xfrm>
            <a:off x="3619245" y="1644886"/>
            <a:ext cx="5524755" cy="5213114"/>
            <a:chOff x="3619245" y="1644886"/>
            <a:chExt cx="5524755" cy="5213114"/>
          </a:xfrm>
        </p:grpSpPr>
        <p:pic>
          <p:nvPicPr>
            <p:cNvPr id="18" name="Image 1" descr="F:\These\Projets articles\Eolien_bretagne\FIG\logistique_especes.tiff">
              <a:extLst>
                <a:ext uri="{FF2B5EF4-FFF2-40B4-BE49-F238E27FC236}">
                  <a16:creationId xmlns:a16="http://schemas.microsoft.com/office/drawing/2014/main" id="{7039CE72-0D40-457F-A6BB-06D521098B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r="33250" b="75851"/>
            <a:stretch/>
          </p:blipFill>
          <p:spPr bwMode="auto">
            <a:xfrm>
              <a:off x="3619245" y="1644886"/>
              <a:ext cx="5524755" cy="495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16200000">
              <a:off x="2205894" y="3806148"/>
              <a:ext cx="3210751" cy="369332"/>
            </a:xfrm>
            <a:prstGeom prst="rect">
              <a:avLst/>
            </a:prstGeom>
            <a:solidFill>
              <a:schemeClr val="bg1"/>
            </a:solidFill>
          </p:spPr>
          <p:txBody>
            <a:bodyPr wrap="none">
              <a:spAutoFit/>
            </a:bodyPr>
            <a:lstStyle/>
            <a:p>
              <a:r>
                <a:rPr lang="en-GB" dirty="0">
                  <a:solidFill>
                    <a:srgbClr val="222222"/>
                  </a:solidFill>
                </a:rPr>
                <a:t>correct identification probability</a:t>
              </a:r>
              <a:endParaRPr lang="en-GB" dirty="0"/>
            </a:p>
          </p:txBody>
        </p:sp>
        <p:sp>
          <p:nvSpPr>
            <p:cNvPr id="22" name="ZoneTexte 21">
              <a:extLst>
                <a:ext uri="{FF2B5EF4-FFF2-40B4-BE49-F238E27FC236}">
                  <a16:creationId xmlns:a16="http://schemas.microsoft.com/office/drawing/2014/main" id="{0775A3E2-A4A6-41B8-98E2-2E687F1FBA43}"/>
                </a:ext>
              </a:extLst>
            </p:cNvPr>
            <p:cNvSpPr txBox="1"/>
            <p:nvPr/>
          </p:nvSpPr>
          <p:spPr>
            <a:xfrm>
              <a:off x="5040052" y="6488668"/>
              <a:ext cx="2664296" cy="369332"/>
            </a:xfrm>
            <a:prstGeom prst="rect">
              <a:avLst/>
            </a:prstGeom>
            <a:solidFill>
              <a:schemeClr val="bg1"/>
            </a:solidFill>
          </p:spPr>
          <p:txBody>
            <a:bodyPr wrap="square" rtlCol="0">
              <a:spAutoFit/>
            </a:bodyPr>
            <a:lstStyle/>
            <a:p>
              <a:pPr lvl="0" algn="ctr">
                <a:defRPr/>
              </a:pPr>
              <a:r>
                <a:rPr lang="fr-FR" dirty="0">
                  <a:solidFill>
                    <a:prstClr val="black"/>
                  </a:solidFill>
                </a:rPr>
                <a:t>Auto id score</a:t>
              </a:r>
            </a:p>
          </p:txBody>
        </p:sp>
      </p:grpSp>
      <p:sp>
        <p:nvSpPr>
          <p:cNvPr id="2" name="Titre 1"/>
          <p:cNvSpPr>
            <a:spLocks noGrp="1"/>
          </p:cNvSpPr>
          <p:nvPr>
            <p:ph type="title"/>
          </p:nvPr>
        </p:nvSpPr>
        <p:spPr>
          <a:xfrm>
            <a:off x="0" y="0"/>
            <a:ext cx="9144000" cy="908720"/>
          </a:xfrm>
        </p:spPr>
        <p:txBody>
          <a:bodyPr>
            <a:normAutofit/>
          </a:bodyPr>
          <a:lstStyle/>
          <a:p>
            <a:pPr algn="l"/>
            <a:r>
              <a:rPr lang="en-GB" dirty="0"/>
              <a:t>        Accounting for errors</a:t>
            </a:r>
            <a:endParaRPr lang="fr-FR" dirty="0"/>
          </a:p>
        </p:txBody>
      </p:sp>
      <p:sp>
        <p:nvSpPr>
          <p:cNvPr id="11" name="ZoneTexte 10"/>
          <p:cNvSpPr txBox="1"/>
          <p:nvPr/>
        </p:nvSpPr>
        <p:spPr>
          <a:xfrm>
            <a:off x="2843808" y="378904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grpSp>
        <p:nvGrpSpPr>
          <p:cNvPr id="10" name="Groupe 9">
            <a:extLst>
              <a:ext uri="{FF2B5EF4-FFF2-40B4-BE49-F238E27FC236}">
                <a16:creationId xmlns:a16="http://schemas.microsoft.com/office/drawing/2014/main" id="{156940E2-C7E7-4AF3-A244-295DA79ED810}"/>
              </a:ext>
            </a:extLst>
          </p:cNvPr>
          <p:cNvGrpSpPr/>
          <p:nvPr/>
        </p:nvGrpSpPr>
        <p:grpSpPr>
          <a:xfrm>
            <a:off x="5724128" y="4656911"/>
            <a:ext cx="3203848" cy="923330"/>
            <a:chOff x="5724128" y="4656911"/>
            <a:chExt cx="3203848" cy="923330"/>
          </a:xfrm>
        </p:grpSpPr>
        <p:cxnSp>
          <p:nvCxnSpPr>
            <p:cNvPr id="6" name="Connecteur droit avec flèche 5"/>
            <p:cNvCxnSpPr/>
            <p:nvPr/>
          </p:nvCxnSpPr>
          <p:spPr>
            <a:xfrm flipH="1">
              <a:off x="5724128" y="5118576"/>
              <a:ext cx="504056" cy="3986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228184" y="4656911"/>
              <a:ext cx="2699792" cy="923330"/>
            </a:xfrm>
            <a:prstGeom prst="rect">
              <a:avLst/>
            </a:prstGeom>
            <a:noFill/>
          </p:spPr>
          <p:txBody>
            <a:bodyPr wrap="square" rtlCol="0">
              <a:spAutoFit/>
            </a:bodyPr>
            <a:lstStyle/>
            <a:p>
              <a:pPr lvl="0">
                <a:defRPr/>
              </a:pPr>
              <a:r>
                <a:rPr lang="fr-FR" b="1" dirty="0">
                  <a:solidFill>
                    <a:srgbClr val="FF0000"/>
                  </a:solidFill>
                </a:rPr>
                <a:t>11% false positives but </a:t>
              </a:r>
              <a:r>
                <a:rPr lang="fr-FR" b="1" dirty="0" err="1">
                  <a:solidFill>
                    <a:srgbClr val="FF0000"/>
                  </a:solidFill>
                </a:rPr>
                <a:t>restricted</a:t>
              </a:r>
              <a:r>
                <a:rPr lang="fr-FR" b="1" dirty="0">
                  <a:solidFill>
                    <a:srgbClr val="FF0000"/>
                  </a:solidFill>
                </a:rPr>
                <a:t> to </a:t>
              </a:r>
              <a:r>
                <a:rPr lang="fr-FR" b="1" dirty="0" err="1">
                  <a:solidFill>
                    <a:srgbClr val="FF0000"/>
                  </a:solidFill>
                </a:rPr>
                <a:t>low</a:t>
              </a:r>
              <a:r>
                <a:rPr lang="fr-FR" b="1" dirty="0">
                  <a:solidFill>
                    <a:srgbClr val="FF0000"/>
                  </a:solidFill>
                </a:rPr>
                <a:t> Auto id scores</a:t>
              </a:r>
            </a:p>
          </p:txBody>
        </p:sp>
      </p:grpSp>
      <p:sp>
        <p:nvSpPr>
          <p:cNvPr id="15" name="ZoneTexte 14"/>
          <p:cNvSpPr txBox="1"/>
          <p:nvPr/>
        </p:nvSpPr>
        <p:spPr>
          <a:xfrm>
            <a:off x="1783435" y="6169862"/>
            <a:ext cx="249860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itchFamily="34" charset="0"/>
                <a:ea typeface="+mn-ea"/>
                <a:cs typeface="+mn-cs"/>
              </a:rPr>
              <a:t>Barré et al. (2019) MEE</a:t>
            </a:r>
          </a:p>
        </p:txBody>
      </p:sp>
      <p:pic>
        <p:nvPicPr>
          <p:cNvPr id="19" name="Image 18"/>
          <p:cNvPicPr>
            <a:picLocks noChangeAspect="1"/>
          </p:cNvPicPr>
          <p:nvPr/>
        </p:nvPicPr>
        <p:blipFill>
          <a:blip r:embed="rId4"/>
          <a:stretch>
            <a:fillRect/>
          </a:stretch>
        </p:blipFill>
        <p:spPr>
          <a:xfrm>
            <a:off x="7517186" y="0"/>
            <a:ext cx="1626814" cy="1748218"/>
          </a:xfrm>
          <a:prstGeom prst="rect">
            <a:avLst/>
          </a:prstGeom>
        </p:spPr>
      </p:pic>
      <p:sp>
        <p:nvSpPr>
          <p:cNvPr id="20" name="Espace réservé du contenu 2">
            <a:extLst>
              <a:ext uri="{FF2B5EF4-FFF2-40B4-BE49-F238E27FC236}">
                <a16:creationId xmlns:a16="http://schemas.microsoft.com/office/drawing/2014/main" id="{DFF1BE1D-9A62-4F9C-90E9-DC8690834F60}"/>
              </a:ext>
            </a:extLst>
          </p:cNvPr>
          <p:cNvSpPr>
            <a:spLocks noGrp="1"/>
          </p:cNvSpPr>
          <p:nvPr>
            <p:ph idx="1"/>
          </p:nvPr>
        </p:nvSpPr>
        <p:spPr>
          <a:xfrm>
            <a:off x="215886" y="1434056"/>
            <a:ext cx="3104299" cy="2870126"/>
          </a:xfrm>
        </p:spPr>
        <p:txBody>
          <a:bodyPr>
            <a:normAutofit/>
          </a:bodyPr>
          <a:lstStyle/>
          <a:p>
            <a:r>
              <a:rPr lang="en-US" sz="2400" dirty="0"/>
              <a:t>Is it possible to answer ecology questions with </a:t>
            </a:r>
            <a:br>
              <a:rPr lang="en-US" sz="2400" dirty="0"/>
            </a:br>
            <a:r>
              <a:rPr lang="en-US" sz="2400" dirty="0"/>
              <a:t>Auto-ID?</a:t>
            </a:r>
          </a:p>
          <a:p>
            <a:pPr marL="0" indent="0">
              <a:buNone/>
            </a:pPr>
            <a:r>
              <a:rPr lang="fr-FR" sz="2400" dirty="0">
                <a:sym typeface="Wingdings" panose="05000000000000000000" pitchFamily="2" charset="2"/>
              </a:rPr>
              <a:t> </a:t>
            </a:r>
            <a:r>
              <a:rPr lang="fr-FR" sz="2000" dirty="0" err="1"/>
              <a:t>Identify</a:t>
            </a:r>
            <a:r>
              <a:rPr lang="fr-FR" sz="2000" dirty="0"/>
              <a:t> </a:t>
            </a:r>
            <a:r>
              <a:rPr lang="fr-FR" sz="2000" dirty="0" err="1"/>
              <a:t>thresholds</a:t>
            </a:r>
            <a:r>
              <a:rPr lang="fr-FR" sz="2000" dirty="0"/>
              <a:t> to sort out « </a:t>
            </a:r>
            <a:r>
              <a:rPr lang="fr-FR" sz="2000" dirty="0" err="1"/>
              <a:t>poor</a:t>
            </a:r>
            <a:r>
              <a:rPr lang="fr-FR" sz="2000" dirty="0"/>
              <a:t> </a:t>
            </a:r>
            <a:r>
              <a:rPr lang="fr-FR" sz="2000" dirty="0" err="1"/>
              <a:t>quality</a:t>
            </a:r>
            <a:r>
              <a:rPr lang="fr-FR" sz="2000" dirty="0"/>
              <a:t> » data</a:t>
            </a:r>
          </a:p>
          <a:p>
            <a:endParaRPr lang="fr-FR" sz="2400" u="sng" dirty="0"/>
          </a:p>
          <a:p>
            <a:pPr marL="914400" lvl="1" indent="-457200">
              <a:buAutoNum type="arabicParenR"/>
            </a:pPr>
            <a:endParaRPr lang="fr-FR" sz="2000" dirty="0"/>
          </a:p>
        </p:txBody>
      </p:sp>
      <p:sp>
        <p:nvSpPr>
          <p:cNvPr id="21" name="ZoneTexte 20">
            <a:extLst>
              <a:ext uri="{FF2B5EF4-FFF2-40B4-BE49-F238E27FC236}">
                <a16:creationId xmlns:a16="http://schemas.microsoft.com/office/drawing/2014/main" id="{A2F54DAA-6CE2-4A15-8E19-BA0B16FD9D76}"/>
              </a:ext>
            </a:extLst>
          </p:cNvPr>
          <p:cNvSpPr txBox="1"/>
          <p:nvPr/>
        </p:nvSpPr>
        <p:spPr>
          <a:xfrm>
            <a:off x="204745" y="4426419"/>
            <a:ext cx="3157381" cy="369332"/>
          </a:xfrm>
          <a:prstGeom prst="rect">
            <a:avLst/>
          </a:prstGeom>
          <a:noFill/>
        </p:spPr>
        <p:txBody>
          <a:bodyPr wrap="square" rtlCol="0">
            <a:spAutoFit/>
          </a:bodyPr>
          <a:lstStyle/>
          <a:p>
            <a:pPr lvl="0" algn="ctr">
              <a:defRPr/>
            </a:pPr>
            <a:r>
              <a:rPr lang="fr-FR" b="1" i="1" dirty="0" err="1">
                <a:solidFill>
                  <a:prstClr val="black"/>
                </a:solidFill>
              </a:rPr>
              <a:t>Checked</a:t>
            </a:r>
            <a:r>
              <a:rPr lang="fr-FR" b="1" i="1" dirty="0">
                <a:solidFill>
                  <a:prstClr val="black"/>
                </a:solidFill>
              </a:rPr>
              <a:t> id ~ auto id score</a:t>
            </a:r>
          </a:p>
        </p:txBody>
      </p:sp>
      <p:pic>
        <p:nvPicPr>
          <p:cNvPr id="9" name="Image 8">
            <a:extLst>
              <a:ext uri="{FF2B5EF4-FFF2-40B4-BE49-F238E27FC236}">
                <a16:creationId xmlns:a16="http://schemas.microsoft.com/office/drawing/2014/main" id="{3C5BB6F5-4F9A-4027-A36A-3D3E45022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65" y="5151472"/>
            <a:ext cx="1476375" cy="1476375"/>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50" name="Picture 2" descr="https://plan-actions-chiropteres.fr/sites/default/files/styles/galerie_photos/public/ged/serotine_commune_ludovic_jouve_2.jpg?itok=OHth6cTD">
            <a:extLst>
              <a:ext uri="{FF2B5EF4-FFF2-40B4-BE49-F238E27FC236}">
                <a16:creationId xmlns:a16="http://schemas.microsoft.com/office/drawing/2014/main" id="{F7835919-E548-4E67-AA3D-1BCC16A87A9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83" t="24783" r="27511" b="7705"/>
          <a:stretch/>
        </p:blipFill>
        <p:spPr bwMode="auto">
          <a:xfrm>
            <a:off x="4852344" y="103273"/>
            <a:ext cx="2515312" cy="1636151"/>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5B6C8E4D-2F91-4AE4-AADE-D4C3321896A1}"/>
              </a:ext>
            </a:extLst>
          </p:cNvPr>
          <p:cNvSpPr txBox="1"/>
          <p:nvPr/>
        </p:nvSpPr>
        <p:spPr>
          <a:xfrm>
            <a:off x="6214525" y="1406821"/>
            <a:ext cx="122413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u="none" strike="noStrike" kern="1200" cap="none" spc="0" normalizeH="0" baseline="0" noProof="0" dirty="0">
                <a:ln>
                  <a:noFill/>
                </a:ln>
                <a:solidFill>
                  <a:prstClr val="black"/>
                </a:solidFill>
                <a:effectLst/>
                <a:uLnTx/>
                <a:uFillTx/>
                <a:latin typeface="Calibri" pitchFamily="34" charset="0"/>
                <a:ea typeface="+mn-ea"/>
                <a:cs typeface="+mn-cs"/>
              </a:rPr>
              <a:t>Ludovic Jouve</a:t>
            </a:r>
          </a:p>
        </p:txBody>
      </p:sp>
    </p:spTree>
    <p:extLst>
      <p:ext uri="{BB962C8B-B14F-4D97-AF65-F5344CB8AC3E}">
        <p14:creationId xmlns:p14="http://schemas.microsoft.com/office/powerpoint/2010/main" val="10229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2843808" y="378904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8" name="Image 1" descr="F:\These\Projets articles\Eolien_bretagne\FIG\logistique_especes.tiff"/>
          <p:cNvPicPr>
            <a:picLocks noChangeAspect="1" noChangeArrowheads="1"/>
          </p:cNvPicPr>
          <p:nvPr/>
        </p:nvPicPr>
        <p:blipFill rotWithShape="1">
          <a:blip r:embed="rId3">
            <a:extLst>
              <a:ext uri="{28A0092B-C50C-407E-A947-70E740481C1C}">
                <a14:useLocalDpi xmlns:a14="http://schemas.microsoft.com/office/drawing/2010/main" val="0"/>
              </a:ext>
            </a:extLst>
          </a:blip>
          <a:srcRect l="34261" r="33250" b="75851"/>
          <a:stretch/>
        </p:blipFill>
        <p:spPr bwMode="auto">
          <a:xfrm>
            <a:off x="3619245" y="1644886"/>
            <a:ext cx="5524755" cy="49549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9" name="Connecteur droit 8"/>
          <p:cNvCxnSpPr/>
          <p:nvPr/>
        </p:nvCxnSpPr>
        <p:spPr>
          <a:xfrm>
            <a:off x="4716016" y="3974519"/>
            <a:ext cx="4032448" cy="0"/>
          </a:xfrm>
          <a:prstGeom prst="line">
            <a:avLst/>
          </a:prstGeom>
          <a:ln w="28575">
            <a:solidFill>
              <a:srgbClr val="009999"/>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5522172" y="2276872"/>
            <a:ext cx="0" cy="3456384"/>
          </a:xfrm>
          <a:prstGeom prst="line">
            <a:avLst/>
          </a:prstGeom>
          <a:ln w="254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5522172" y="5301208"/>
            <a:ext cx="3226292" cy="0"/>
          </a:xfrm>
          <a:prstGeom prst="straightConnector1">
            <a:avLst/>
          </a:prstGeom>
          <a:ln w="25400">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957851" y="4571628"/>
            <a:ext cx="2612767" cy="646331"/>
          </a:xfrm>
          <a:prstGeom prst="rect">
            <a:avLst/>
          </a:prstGeom>
          <a:noFill/>
          <a:ln>
            <a:noFill/>
          </a:ln>
        </p:spPr>
        <p:txBody>
          <a:bodyPr wrap="none" rtlCol="0">
            <a:spAutoFit/>
          </a:bodyPr>
          <a:lstStyle/>
          <a:p>
            <a:pPr lvl="0">
              <a:defRPr/>
            </a:pPr>
            <a:r>
              <a:rPr lang="fr-FR" b="1" dirty="0" err="1">
                <a:solidFill>
                  <a:srgbClr val="009999"/>
                </a:solidFill>
              </a:rPr>
              <a:t>Remove</a:t>
            </a:r>
            <a:r>
              <a:rPr lang="fr-FR" b="1" dirty="0">
                <a:solidFill>
                  <a:srgbClr val="009999"/>
                </a:solidFill>
              </a:rPr>
              <a:t> </a:t>
            </a:r>
            <a:r>
              <a:rPr lang="fr-FR" b="1" dirty="0" err="1">
                <a:solidFill>
                  <a:srgbClr val="009999"/>
                </a:solidFill>
              </a:rPr>
              <a:t>error</a:t>
            </a:r>
            <a:r>
              <a:rPr lang="fr-FR" b="1" dirty="0">
                <a:solidFill>
                  <a:srgbClr val="009999"/>
                </a:solidFill>
              </a:rPr>
              <a:t> </a:t>
            </a:r>
            <a:r>
              <a:rPr lang="fr-FR" b="1" dirty="0" err="1">
                <a:solidFill>
                  <a:srgbClr val="009999"/>
                </a:solidFill>
              </a:rPr>
              <a:t>risk</a:t>
            </a:r>
            <a:r>
              <a:rPr lang="fr-FR" b="1" dirty="0">
                <a:solidFill>
                  <a:srgbClr val="009999"/>
                </a:solidFill>
              </a:rPr>
              <a:t> &gt; 50%</a:t>
            </a:r>
          </a:p>
          <a:p>
            <a:pPr lvl="0">
              <a:defRPr/>
            </a:pPr>
            <a:r>
              <a:rPr lang="fr-FR" b="1" dirty="0">
                <a:solidFill>
                  <a:srgbClr val="009999"/>
                </a:solidFill>
              </a:rPr>
              <a:t>=&gt; Best </a:t>
            </a:r>
            <a:r>
              <a:rPr lang="fr-FR" b="1" dirty="0" err="1">
                <a:solidFill>
                  <a:srgbClr val="009999"/>
                </a:solidFill>
              </a:rPr>
              <a:t>activity</a:t>
            </a:r>
            <a:r>
              <a:rPr lang="fr-FR" b="1" dirty="0">
                <a:solidFill>
                  <a:srgbClr val="009999"/>
                </a:solidFill>
              </a:rPr>
              <a:t> </a:t>
            </a:r>
            <a:r>
              <a:rPr lang="fr-FR" b="1" dirty="0" err="1">
                <a:solidFill>
                  <a:srgbClr val="009999"/>
                </a:solidFill>
              </a:rPr>
              <a:t>estimates</a:t>
            </a:r>
            <a:endParaRPr lang="fr-FR" b="1" dirty="0">
              <a:solidFill>
                <a:srgbClr val="009999"/>
              </a:solidFill>
            </a:endParaRPr>
          </a:p>
        </p:txBody>
      </p:sp>
      <p:cxnSp>
        <p:nvCxnSpPr>
          <p:cNvPr id="15" name="Connecteur droit 14"/>
          <p:cNvCxnSpPr/>
          <p:nvPr/>
        </p:nvCxnSpPr>
        <p:spPr>
          <a:xfrm>
            <a:off x="4716016" y="2707252"/>
            <a:ext cx="4032448" cy="0"/>
          </a:xfrm>
          <a:prstGeom prst="line">
            <a:avLst/>
          </a:prstGeom>
          <a:ln w="28575">
            <a:solidFill>
              <a:srgbClr val="009999"/>
            </a:solidFill>
            <a:prstDash val="dash"/>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E3946055-BF96-4F09-8C55-692FBA78AA8B}"/>
              </a:ext>
            </a:extLst>
          </p:cNvPr>
          <p:cNvGrpSpPr/>
          <p:nvPr/>
        </p:nvGrpSpPr>
        <p:grpSpPr>
          <a:xfrm>
            <a:off x="5913684" y="2276872"/>
            <a:ext cx="2834780" cy="3456384"/>
            <a:chOff x="5913684" y="2276872"/>
            <a:chExt cx="2834780" cy="3456384"/>
          </a:xfrm>
        </p:grpSpPr>
        <p:sp>
          <p:nvSpPr>
            <p:cNvPr id="18" name="ZoneTexte 17"/>
            <p:cNvSpPr txBox="1"/>
            <p:nvPr/>
          </p:nvSpPr>
          <p:spPr>
            <a:xfrm>
              <a:off x="5967375" y="2818550"/>
              <a:ext cx="2781089" cy="923330"/>
            </a:xfrm>
            <a:prstGeom prst="rect">
              <a:avLst/>
            </a:prstGeom>
            <a:noFill/>
            <a:ln>
              <a:noFill/>
            </a:ln>
          </p:spPr>
          <p:txBody>
            <a:bodyPr wrap="square" rtlCol="0">
              <a:spAutoFit/>
            </a:bodyPr>
            <a:lstStyle/>
            <a:p>
              <a:pPr lvl="0">
                <a:defRPr/>
              </a:pPr>
              <a:r>
                <a:rPr lang="fr-FR" b="1" dirty="0" err="1">
                  <a:solidFill>
                    <a:srgbClr val="009999"/>
                  </a:solidFill>
                </a:rPr>
                <a:t>Remove</a:t>
              </a:r>
              <a:r>
                <a:rPr lang="fr-FR" b="1" dirty="0">
                  <a:solidFill>
                    <a:srgbClr val="009999"/>
                  </a:solidFill>
                </a:rPr>
                <a:t> </a:t>
              </a:r>
              <a:r>
                <a:rPr lang="fr-FR" b="1" dirty="0" err="1">
                  <a:solidFill>
                    <a:srgbClr val="009999"/>
                  </a:solidFill>
                </a:rPr>
                <a:t>error</a:t>
              </a:r>
              <a:r>
                <a:rPr lang="fr-FR" b="1" dirty="0">
                  <a:solidFill>
                    <a:srgbClr val="009999"/>
                  </a:solidFill>
                </a:rPr>
                <a:t> </a:t>
              </a:r>
              <a:r>
                <a:rPr lang="fr-FR" b="1" dirty="0" err="1">
                  <a:solidFill>
                    <a:srgbClr val="009999"/>
                  </a:solidFill>
                </a:rPr>
                <a:t>risk</a:t>
              </a:r>
              <a:r>
                <a:rPr lang="fr-FR" b="1" dirty="0">
                  <a:solidFill>
                    <a:srgbClr val="009999"/>
                  </a:solidFill>
                </a:rPr>
                <a:t> &gt; 10%</a:t>
              </a:r>
            </a:p>
            <a:p>
              <a:pPr lvl="0">
                <a:defRPr/>
              </a:pPr>
              <a:r>
                <a:rPr lang="fr-FR" b="1" dirty="0">
                  <a:solidFill>
                    <a:srgbClr val="009999"/>
                  </a:solidFill>
                </a:rPr>
                <a:t>=&gt; Activity </a:t>
              </a:r>
              <a:r>
                <a:rPr lang="fr-FR" b="1" dirty="0" err="1">
                  <a:solidFill>
                    <a:srgbClr val="009999"/>
                  </a:solidFill>
                </a:rPr>
                <a:t>underestimated</a:t>
              </a:r>
              <a:r>
                <a:rPr lang="fr-FR" b="1" dirty="0">
                  <a:solidFill>
                    <a:srgbClr val="009999"/>
                  </a:solidFill>
                </a:rPr>
                <a:t> but </a:t>
              </a:r>
              <a:r>
                <a:rPr lang="fr-FR" b="1" dirty="0" err="1">
                  <a:solidFill>
                    <a:srgbClr val="009999"/>
                  </a:solidFill>
                </a:rPr>
                <a:t>less</a:t>
              </a:r>
              <a:r>
                <a:rPr lang="fr-FR" b="1" dirty="0">
                  <a:solidFill>
                    <a:srgbClr val="009999"/>
                  </a:solidFill>
                </a:rPr>
                <a:t> false positives</a:t>
              </a:r>
            </a:p>
          </p:txBody>
        </p:sp>
        <p:cxnSp>
          <p:nvCxnSpPr>
            <p:cNvPr id="14" name="Connecteur droit 13"/>
            <p:cNvCxnSpPr/>
            <p:nvPr/>
          </p:nvCxnSpPr>
          <p:spPr>
            <a:xfrm>
              <a:off x="5913684" y="2276872"/>
              <a:ext cx="0" cy="3456384"/>
            </a:xfrm>
            <a:prstGeom prst="line">
              <a:avLst/>
            </a:prstGeom>
            <a:ln w="2540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913684" y="3886613"/>
              <a:ext cx="2834780" cy="4657"/>
            </a:xfrm>
            <a:prstGeom prst="straightConnector1">
              <a:avLst/>
            </a:prstGeom>
            <a:ln w="25400">
              <a:solidFill>
                <a:srgbClr val="009999"/>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rot="16200000">
            <a:off x="2205894" y="3799198"/>
            <a:ext cx="3210751" cy="369332"/>
          </a:xfrm>
          <a:prstGeom prst="rect">
            <a:avLst/>
          </a:prstGeom>
          <a:solidFill>
            <a:schemeClr val="bg1"/>
          </a:solidFill>
        </p:spPr>
        <p:txBody>
          <a:bodyPr wrap="none">
            <a:spAutoFit/>
          </a:bodyPr>
          <a:lstStyle/>
          <a:p>
            <a:r>
              <a:rPr lang="en-GB" dirty="0">
                <a:solidFill>
                  <a:srgbClr val="222222"/>
                </a:solidFill>
              </a:rPr>
              <a:t>correct identification probability</a:t>
            </a:r>
            <a:endParaRPr lang="en-GB" dirty="0"/>
          </a:p>
        </p:txBody>
      </p:sp>
      <p:sp>
        <p:nvSpPr>
          <p:cNvPr id="30" name="ZoneTexte 29">
            <a:extLst>
              <a:ext uri="{FF2B5EF4-FFF2-40B4-BE49-F238E27FC236}">
                <a16:creationId xmlns:a16="http://schemas.microsoft.com/office/drawing/2014/main" id="{3A7B2103-F63D-456B-AA19-F3701BF95A3E}"/>
              </a:ext>
            </a:extLst>
          </p:cNvPr>
          <p:cNvSpPr txBox="1"/>
          <p:nvPr/>
        </p:nvSpPr>
        <p:spPr>
          <a:xfrm>
            <a:off x="204745" y="4426419"/>
            <a:ext cx="3157381" cy="369332"/>
          </a:xfrm>
          <a:prstGeom prst="rect">
            <a:avLst/>
          </a:prstGeom>
          <a:noFill/>
        </p:spPr>
        <p:txBody>
          <a:bodyPr wrap="square" rtlCol="0">
            <a:spAutoFit/>
          </a:bodyPr>
          <a:lstStyle/>
          <a:p>
            <a:pPr lvl="0" algn="ctr">
              <a:defRPr/>
            </a:pPr>
            <a:r>
              <a:rPr lang="fr-FR" b="1" i="1" dirty="0" err="1">
                <a:solidFill>
                  <a:prstClr val="black"/>
                </a:solidFill>
              </a:rPr>
              <a:t>Checked</a:t>
            </a:r>
            <a:r>
              <a:rPr lang="fr-FR" b="1" i="1" dirty="0">
                <a:solidFill>
                  <a:prstClr val="black"/>
                </a:solidFill>
              </a:rPr>
              <a:t> id ~ auto id score</a:t>
            </a:r>
          </a:p>
        </p:txBody>
      </p:sp>
      <p:sp>
        <p:nvSpPr>
          <p:cNvPr id="31" name="ZoneTexte 30">
            <a:extLst>
              <a:ext uri="{FF2B5EF4-FFF2-40B4-BE49-F238E27FC236}">
                <a16:creationId xmlns:a16="http://schemas.microsoft.com/office/drawing/2014/main" id="{1CD9477D-4DF2-45C4-95A8-6E9917A325E0}"/>
              </a:ext>
            </a:extLst>
          </p:cNvPr>
          <p:cNvSpPr txBox="1"/>
          <p:nvPr/>
        </p:nvSpPr>
        <p:spPr>
          <a:xfrm>
            <a:off x="5040052" y="6488668"/>
            <a:ext cx="2664296" cy="369332"/>
          </a:xfrm>
          <a:prstGeom prst="rect">
            <a:avLst/>
          </a:prstGeom>
          <a:solidFill>
            <a:schemeClr val="bg1"/>
          </a:solidFill>
        </p:spPr>
        <p:txBody>
          <a:bodyPr wrap="square" rtlCol="0">
            <a:spAutoFit/>
          </a:bodyPr>
          <a:lstStyle/>
          <a:p>
            <a:pPr lvl="0" algn="ctr">
              <a:defRPr/>
            </a:pPr>
            <a:r>
              <a:rPr lang="fr-FR" dirty="0">
                <a:solidFill>
                  <a:prstClr val="black"/>
                </a:solidFill>
              </a:rPr>
              <a:t>Auto id score</a:t>
            </a:r>
          </a:p>
        </p:txBody>
      </p:sp>
      <p:sp>
        <p:nvSpPr>
          <p:cNvPr id="23" name="ZoneTexte 22">
            <a:extLst>
              <a:ext uri="{FF2B5EF4-FFF2-40B4-BE49-F238E27FC236}">
                <a16:creationId xmlns:a16="http://schemas.microsoft.com/office/drawing/2014/main" id="{54B5BBA2-DFB7-47AA-A226-CFB73720C9B6}"/>
              </a:ext>
            </a:extLst>
          </p:cNvPr>
          <p:cNvSpPr txBox="1"/>
          <p:nvPr/>
        </p:nvSpPr>
        <p:spPr>
          <a:xfrm>
            <a:off x="1783435" y="6169862"/>
            <a:ext cx="249860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itchFamily="34" charset="0"/>
                <a:ea typeface="+mn-ea"/>
                <a:cs typeface="+mn-cs"/>
              </a:rPr>
              <a:t>Barré et al. (2019) MEE</a:t>
            </a:r>
          </a:p>
        </p:txBody>
      </p:sp>
      <p:pic>
        <p:nvPicPr>
          <p:cNvPr id="24" name="Image 23">
            <a:extLst>
              <a:ext uri="{FF2B5EF4-FFF2-40B4-BE49-F238E27FC236}">
                <a16:creationId xmlns:a16="http://schemas.microsoft.com/office/drawing/2014/main" id="{07BC38D7-C915-4C7E-905B-6366992E5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65" y="5151472"/>
            <a:ext cx="1476375" cy="1476375"/>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Espace réservé du contenu 2">
            <a:extLst>
              <a:ext uri="{FF2B5EF4-FFF2-40B4-BE49-F238E27FC236}">
                <a16:creationId xmlns:a16="http://schemas.microsoft.com/office/drawing/2014/main" id="{F6B1142F-2EEB-4F3F-84CA-BB7E3193C9D8}"/>
              </a:ext>
            </a:extLst>
          </p:cNvPr>
          <p:cNvSpPr txBox="1">
            <a:spLocks/>
          </p:cNvSpPr>
          <p:nvPr/>
        </p:nvSpPr>
        <p:spPr bwMode="auto">
          <a:xfrm>
            <a:off x="215886" y="1434056"/>
            <a:ext cx="3104299" cy="287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Is it possible to answer ecology questions with </a:t>
            </a:r>
            <a:br>
              <a:rPr lang="en-US" sz="2400" dirty="0"/>
            </a:br>
            <a:r>
              <a:rPr lang="en-US" sz="2400" dirty="0"/>
              <a:t>Auto-ID?</a:t>
            </a:r>
          </a:p>
          <a:p>
            <a:pPr marL="0" indent="0">
              <a:buFont typeface="Arial" charset="0"/>
              <a:buNone/>
            </a:pPr>
            <a:r>
              <a:rPr lang="fr-FR" sz="2400" dirty="0">
                <a:sym typeface="Wingdings" panose="05000000000000000000" pitchFamily="2" charset="2"/>
              </a:rPr>
              <a:t> </a:t>
            </a:r>
            <a:r>
              <a:rPr lang="fr-FR" sz="2000" dirty="0" err="1"/>
              <a:t>Identify</a:t>
            </a:r>
            <a:r>
              <a:rPr lang="fr-FR" sz="2000" dirty="0"/>
              <a:t> </a:t>
            </a:r>
            <a:r>
              <a:rPr lang="fr-FR" sz="2000" dirty="0" err="1"/>
              <a:t>thresholds</a:t>
            </a:r>
            <a:r>
              <a:rPr lang="fr-FR" sz="2000" dirty="0"/>
              <a:t> to sort out « </a:t>
            </a:r>
            <a:r>
              <a:rPr lang="fr-FR" sz="2000" dirty="0" err="1"/>
              <a:t>poor</a:t>
            </a:r>
            <a:r>
              <a:rPr lang="fr-FR" sz="2000" dirty="0"/>
              <a:t> </a:t>
            </a:r>
            <a:r>
              <a:rPr lang="fr-FR" sz="2000" dirty="0" err="1"/>
              <a:t>quality</a:t>
            </a:r>
            <a:r>
              <a:rPr lang="fr-FR" sz="2000" dirty="0"/>
              <a:t> » data</a:t>
            </a:r>
          </a:p>
          <a:p>
            <a:endParaRPr lang="fr-FR" sz="2400" u="sng" dirty="0"/>
          </a:p>
          <a:p>
            <a:pPr marL="914400" lvl="1" indent="-457200">
              <a:buFont typeface="Arial" charset="0"/>
              <a:buAutoNum type="arabicParenR"/>
            </a:pPr>
            <a:endParaRPr lang="fr-FR" sz="2000" dirty="0"/>
          </a:p>
        </p:txBody>
      </p:sp>
      <p:sp>
        <p:nvSpPr>
          <p:cNvPr id="27" name="Titre 1">
            <a:extLst>
              <a:ext uri="{FF2B5EF4-FFF2-40B4-BE49-F238E27FC236}">
                <a16:creationId xmlns:a16="http://schemas.microsoft.com/office/drawing/2014/main" id="{C4250DDD-8F18-4AB1-B67E-774EF8CCC2A4}"/>
              </a:ext>
            </a:extLst>
          </p:cNvPr>
          <p:cNvSpPr>
            <a:spLocks noGrp="1"/>
          </p:cNvSpPr>
          <p:nvPr>
            <p:ph type="title"/>
          </p:nvPr>
        </p:nvSpPr>
        <p:spPr>
          <a:xfrm>
            <a:off x="0" y="0"/>
            <a:ext cx="9144000" cy="908720"/>
          </a:xfrm>
        </p:spPr>
        <p:txBody>
          <a:bodyPr>
            <a:normAutofit/>
          </a:bodyPr>
          <a:lstStyle/>
          <a:p>
            <a:pPr algn="l"/>
            <a:r>
              <a:rPr lang="en-GB" dirty="0"/>
              <a:t>        Accounting for errors</a:t>
            </a:r>
            <a:endParaRPr lang="fr-FR" dirty="0"/>
          </a:p>
        </p:txBody>
      </p:sp>
      <p:pic>
        <p:nvPicPr>
          <p:cNvPr id="34" name="Image 33">
            <a:extLst>
              <a:ext uri="{FF2B5EF4-FFF2-40B4-BE49-F238E27FC236}">
                <a16:creationId xmlns:a16="http://schemas.microsoft.com/office/drawing/2014/main" id="{567C4FB7-69B3-4E68-ACBA-629D68B96CEB}"/>
              </a:ext>
            </a:extLst>
          </p:cNvPr>
          <p:cNvPicPr>
            <a:picLocks noChangeAspect="1"/>
          </p:cNvPicPr>
          <p:nvPr/>
        </p:nvPicPr>
        <p:blipFill>
          <a:blip r:embed="rId5"/>
          <a:stretch>
            <a:fillRect/>
          </a:stretch>
        </p:blipFill>
        <p:spPr>
          <a:xfrm>
            <a:off x="7517186" y="0"/>
            <a:ext cx="1626814" cy="1748218"/>
          </a:xfrm>
          <a:prstGeom prst="rect">
            <a:avLst/>
          </a:prstGeom>
        </p:spPr>
      </p:pic>
      <p:pic>
        <p:nvPicPr>
          <p:cNvPr id="35" name="Picture 2" descr="https://plan-actions-chiropteres.fr/sites/default/files/styles/galerie_photos/public/ged/serotine_commune_ludovic_jouve_2.jpg?itok=OHth6cTD">
            <a:extLst>
              <a:ext uri="{FF2B5EF4-FFF2-40B4-BE49-F238E27FC236}">
                <a16:creationId xmlns:a16="http://schemas.microsoft.com/office/drawing/2014/main" id="{FF1CFC13-0508-4BA7-AE6D-58E1989FDD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83" t="24783" r="27511" b="7705"/>
          <a:stretch/>
        </p:blipFill>
        <p:spPr bwMode="auto">
          <a:xfrm>
            <a:off x="4852344" y="103273"/>
            <a:ext cx="2515312" cy="1636151"/>
          </a:xfrm>
          <a:prstGeom prst="rect">
            <a:avLst/>
          </a:prstGeom>
          <a:noFill/>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82FF2553-6FD2-4CEB-AE84-68A7BACFF1C6}"/>
              </a:ext>
            </a:extLst>
          </p:cNvPr>
          <p:cNvSpPr txBox="1"/>
          <p:nvPr/>
        </p:nvSpPr>
        <p:spPr>
          <a:xfrm>
            <a:off x="6214525" y="1406821"/>
            <a:ext cx="122413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u="none" strike="noStrike" kern="1200" cap="none" spc="0" normalizeH="0" baseline="0" noProof="0" dirty="0">
                <a:ln>
                  <a:noFill/>
                </a:ln>
                <a:solidFill>
                  <a:prstClr val="black"/>
                </a:solidFill>
                <a:effectLst/>
                <a:uLnTx/>
                <a:uFillTx/>
                <a:latin typeface="Calibri" pitchFamily="34" charset="0"/>
                <a:ea typeface="+mn-ea"/>
                <a:cs typeface="+mn-cs"/>
              </a:rPr>
              <a:t>Ludovic Jouve</a:t>
            </a:r>
          </a:p>
        </p:txBody>
      </p:sp>
    </p:spTree>
    <p:extLst>
      <p:ext uri="{BB962C8B-B14F-4D97-AF65-F5344CB8AC3E}">
        <p14:creationId xmlns:p14="http://schemas.microsoft.com/office/powerpoint/2010/main" val="11671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A1755015-A549-45F5-BEE2-56D82E2C640B}"/>
              </a:ext>
            </a:extLst>
          </p:cNvPr>
          <p:cNvPicPr>
            <a:picLocks noChangeAspect="1"/>
          </p:cNvPicPr>
          <p:nvPr/>
        </p:nvPicPr>
        <p:blipFill rotWithShape="1">
          <a:blip r:embed="rId3"/>
          <a:srcRect l="27827" t="95645" r="40405" b="-815"/>
          <a:stretch/>
        </p:blipFill>
        <p:spPr>
          <a:xfrm>
            <a:off x="4755574" y="5095466"/>
            <a:ext cx="2868560" cy="254380"/>
          </a:xfrm>
          <a:prstGeom prst="rect">
            <a:avLst/>
          </a:prstGeom>
        </p:spPr>
      </p:pic>
      <p:sp>
        <p:nvSpPr>
          <p:cNvPr id="11" name="ZoneTexte 10"/>
          <p:cNvSpPr txBox="1"/>
          <p:nvPr/>
        </p:nvSpPr>
        <p:spPr>
          <a:xfrm>
            <a:off x="3347864" y="4279040"/>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23" name="ZoneTexte 22">
            <a:extLst>
              <a:ext uri="{FF2B5EF4-FFF2-40B4-BE49-F238E27FC236}">
                <a16:creationId xmlns:a16="http://schemas.microsoft.com/office/drawing/2014/main" id="{54B5BBA2-DFB7-47AA-A226-CFB73720C9B6}"/>
              </a:ext>
            </a:extLst>
          </p:cNvPr>
          <p:cNvSpPr txBox="1"/>
          <p:nvPr/>
        </p:nvSpPr>
        <p:spPr>
          <a:xfrm>
            <a:off x="1783435" y="6169862"/>
            <a:ext cx="249860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itchFamily="34" charset="0"/>
                <a:ea typeface="+mn-ea"/>
                <a:cs typeface="+mn-cs"/>
              </a:rPr>
              <a:t>Barré et al. (2019) MEE</a:t>
            </a:r>
          </a:p>
        </p:txBody>
      </p:sp>
      <p:pic>
        <p:nvPicPr>
          <p:cNvPr id="24" name="Image 23">
            <a:extLst>
              <a:ext uri="{FF2B5EF4-FFF2-40B4-BE49-F238E27FC236}">
                <a16:creationId xmlns:a16="http://schemas.microsoft.com/office/drawing/2014/main" id="{07BC38D7-C915-4C7E-905B-6366992E5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65" y="5151472"/>
            <a:ext cx="1476375" cy="1476375"/>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Espace réservé du contenu 2">
            <a:extLst>
              <a:ext uri="{FF2B5EF4-FFF2-40B4-BE49-F238E27FC236}">
                <a16:creationId xmlns:a16="http://schemas.microsoft.com/office/drawing/2014/main" id="{F6B1142F-2EEB-4F3F-84CA-BB7E3193C9D8}"/>
              </a:ext>
            </a:extLst>
          </p:cNvPr>
          <p:cNvSpPr txBox="1">
            <a:spLocks/>
          </p:cNvSpPr>
          <p:nvPr/>
        </p:nvSpPr>
        <p:spPr bwMode="auto">
          <a:xfrm>
            <a:off x="215886" y="1434056"/>
            <a:ext cx="3104299" cy="2870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Is it possible to answer ecology questions with </a:t>
            </a:r>
            <a:br>
              <a:rPr lang="en-US" sz="2400" dirty="0"/>
            </a:br>
            <a:r>
              <a:rPr lang="en-US" sz="2400" dirty="0"/>
              <a:t>Auto-ID?</a:t>
            </a:r>
          </a:p>
          <a:p>
            <a:pPr marL="0" indent="0">
              <a:buFont typeface="Arial" charset="0"/>
              <a:buNone/>
            </a:pPr>
            <a:r>
              <a:rPr lang="fr-FR" sz="2400" dirty="0">
                <a:sym typeface="Wingdings" panose="05000000000000000000" pitchFamily="2" charset="2"/>
              </a:rPr>
              <a:t> </a:t>
            </a:r>
            <a:r>
              <a:rPr lang="fr-FR" sz="2000" dirty="0" err="1"/>
              <a:t>Identify</a:t>
            </a:r>
            <a:r>
              <a:rPr lang="fr-FR" sz="2000" dirty="0"/>
              <a:t> </a:t>
            </a:r>
            <a:r>
              <a:rPr lang="fr-FR" sz="2000" dirty="0" err="1"/>
              <a:t>thresholds</a:t>
            </a:r>
            <a:r>
              <a:rPr lang="fr-FR" sz="2000" dirty="0"/>
              <a:t> to sort out « </a:t>
            </a:r>
            <a:r>
              <a:rPr lang="fr-FR" sz="2000" dirty="0" err="1"/>
              <a:t>poor</a:t>
            </a:r>
            <a:r>
              <a:rPr lang="fr-FR" sz="2000" dirty="0"/>
              <a:t> </a:t>
            </a:r>
            <a:r>
              <a:rPr lang="fr-FR" sz="2000" dirty="0" err="1"/>
              <a:t>quality</a:t>
            </a:r>
            <a:r>
              <a:rPr lang="fr-FR" sz="2000" dirty="0"/>
              <a:t> » data</a:t>
            </a:r>
          </a:p>
        </p:txBody>
      </p:sp>
      <p:pic>
        <p:nvPicPr>
          <p:cNvPr id="5" name="Image 4">
            <a:extLst>
              <a:ext uri="{FF2B5EF4-FFF2-40B4-BE49-F238E27FC236}">
                <a16:creationId xmlns:a16="http://schemas.microsoft.com/office/drawing/2014/main" id="{0633240E-05B1-42C9-A7CA-3B30F0F94A04}"/>
              </a:ext>
            </a:extLst>
          </p:cNvPr>
          <p:cNvPicPr>
            <a:picLocks noChangeAspect="1"/>
          </p:cNvPicPr>
          <p:nvPr/>
        </p:nvPicPr>
        <p:blipFill rotWithShape="1">
          <a:blip r:embed="rId3"/>
          <a:srcRect t="63332" r="82594" b="4355"/>
          <a:stretch/>
        </p:blipFill>
        <p:spPr>
          <a:xfrm>
            <a:off x="3995936" y="3265412"/>
            <a:ext cx="1728192" cy="1748218"/>
          </a:xfrm>
          <a:prstGeom prst="rect">
            <a:avLst/>
          </a:prstGeom>
        </p:spPr>
      </p:pic>
      <p:pic>
        <p:nvPicPr>
          <p:cNvPr id="16" name="Image 15">
            <a:extLst>
              <a:ext uri="{FF2B5EF4-FFF2-40B4-BE49-F238E27FC236}">
                <a16:creationId xmlns:a16="http://schemas.microsoft.com/office/drawing/2014/main" id="{18D68BDC-E501-46D8-ACBD-2B48ABC494C3}"/>
              </a:ext>
            </a:extLst>
          </p:cNvPr>
          <p:cNvPicPr>
            <a:picLocks noChangeAspect="1"/>
          </p:cNvPicPr>
          <p:nvPr/>
        </p:nvPicPr>
        <p:blipFill rotWithShape="1">
          <a:blip r:embed="rId3"/>
          <a:srcRect l="84438" t="61793" r="856" b="5893"/>
          <a:stretch/>
        </p:blipFill>
        <p:spPr>
          <a:xfrm>
            <a:off x="7530176" y="4943441"/>
            <a:ext cx="531306" cy="636108"/>
          </a:xfrm>
          <a:prstGeom prst="rect">
            <a:avLst/>
          </a:prstGeom>
        </p:spPr>
      </p:pic>
      <p:sp>
        <p:nvSpPr>
          <p:cNvPr id="2" name="ZoneTexte 1">
            <a:extLst>
              <a:ext uri="{FF2B5EF4-FFF2-40B4-BE49-F238E27FC236}">
                <a16:creationId xmlns:a16="http://schemas.microsoft.com/office/drawing/2014/main" id="{BC70002C-436B-4D3E-81FE-0263A6A5167E}"/>
              </a:ext>
            </a:extLst>
          </p:cNvPr>
          <p:cNvSpPr txBox="1"/>
          <p:nvPr/>
        </p:nvSpPr>
        <p:spPr>
          <a:xfrm>
            <a:off x="4139952" y="2587881"/>
            <a:ext cx="1800200" cy="646331"/>
          </a:xfrm>
          <a:prstGeom prst="rect">
            <a:avLst/>
          </a:prstGeom>
          <a:noFill/>
        </p:spPr>
        <p:txBody>
          <a:bodyPr wrap="square" rtlCol="0">
            <a:spAutoFit/>
          </a:bodyPr>
          <a:lstStyle/>
          <a:p>
            <a:pPr algn="ctr"/>
            <a:r>
              <a:rPr lang="fr-FR" b="1" dirty="0">
                <a:solidFill>
                  <a:srgbClr val="009999"/>
                </a:solidFill>
              </a:rPr>
              <a:t>100 % </a:t>
            </a:r>
            <a:br>
              <a:rPr lang="fr-FR" b="1" dirty="0">
                <a:solidFill>
                  <a:srgbClr val="009999"/>
                </a:solidFill>
              </a:rPr>
            </a:br>
            <a:r>
              <a:rPr lang="fr-FR" b="1" dirty="0">
                <a:solidFill>
                  <a:srgbClr val="009999"/>
                </a:solidFill>
              </a:rPr>
              <a:t>(Raw data)</a:t>
            </a:r>
          </a:p>
        </p:txBody>
      </p:sp>
      <p:grpSp>
        <p:nvGrpSpPr>
          <p:cNvPr id="6" name="Groupe 5">
            <a:extLst>
              <a:ext uri="{FF2B5EF4-FFF2-40B4-BE49-F238E27FC236}">
                <a16:creationId xmlns:a16="http://schemas.microsoft.com/office/drawing/2014/main" id="{93A5A5CA-F04B-40EB-A786-B9AA52F5DE5C}"/>
              </a:ext>
            </a:extLst>
          </p:cNvPr>
          <p:cNvGrpSpPr/>
          <p:nvPr/>
        </p:nvGrpSpPr>
        <p:grpSpPr>
          <a:xfrm>
            <a:off x="5630289" y="2864880"/>
            <a:ext cx="1411750" cy="2141762"/>
            <a:chOff x="5126233" y="2374880"/>
            <a:chExt cx="1411750" cy="2141762"/>
          </a:xfrm>
        </p:grpSpPr>
        <p:pic>
          <p:nvPicPr>
            <p:cNvPr id="19" name="Image 18">
              <a:extLst>
                <a:ext uri="{FF2B5EF4-FFF2-40B4-BE49-F238E27FC236}">
                  <a16:creationId xmlns:a16="http://schemas.microsoft.com/office/drawing/2014/main" id="{F74459D4-1E9E-41BD-BBAD-91A6F6A448BD}"/>
                </a:ext>
              </a:extLst>
            </p:cNvPr>
            <p:cNvPicPr>
              <a:picLocks noChangeAspect="1"/>
            </p:cNvPicPr>
            <p:nvPr/>
          </p:nvPicPr>
          <p:blipFill rotWithShape="1">
            <a:blip r:embed="rId3"/>
            <a:srcRect l="16596" t="63332" r="69185" b="4355"/>
            <a:stretch/>
          </p:blipFill>
          <p:spPr>
            <a:xfrm>
              <a:off x="5126233" y="2768424"/>
              <a:ext cx="1411750" cy="1748218"/>
            </a:xfrm>
            <a:prstGeom prst="rect">
              <a:avLst/>
            </a:prstGeom>
          </p:spPr>
        </p:pic>
        <p:sp>
          <p:nvSpPr>
            <p:cNvPr id="22" name="ZoneTexte 21">
              <a:extLst>
                <a:ext uri="{FF2B5EF4-FFF2-40B4-BE49-F238E27FC236}">
                  <a16:creationId xmlns:a16="http://schemas.microsoft.com/office/drawing/2014/main" id="{D906B1A3-7D2A-4DD1-82BE-E032049280EC}"/>
                </a:ext>
              </a:extLst>
            </p:cNvPr>
            <p:cNvSpPr txBox="1"/>
            <p:nvPr/>
          </p:nvSpPr>
          <p:spPr>
            <a:xfrm>
              <a:off x="5126233" y="2374880"/>
              <a:ext cx="1317910" cy="369332"/>
            </a:xfrm>
            <a:prstGeom prst="rect">
              <a:avLst/>
            </a:prstGeom>
            <a:noFill/>
          </p:spPr>
          <p:txBody>
            <a:bodyPr wrap="square" rtlCol="0">
              <a:spAutoFit/>
            </a:bodyPr>
            <a:lstStyle/>
            <a:p>
              <a:pPr algn="ctr"/>
              <a:r>
                <a:rPr lang="fr-FR" b="1" dirty="0">
                  <a:solidFill>
                    <a:srgbClr val="009999"/>
                  </a:solidFill>
                </a:rPr>
                <a:t>50 %</a:t>
              </a:r>
            </a:p>
          </p:txBody>
        </p:sp>
      </p:grpSp>
      <p:grpSp>
        <p:nvGrpSpPr>
          <p:cNvPr id="3" name="Groupe 2">
            <a:extLst>
              <a:ext uri="{FF2B5EF4-FFF2-40B4-BE49-F238E27FC236}">
                <a16:creationId xmlns:a16="http://schemas.microsoft.com/office/drawing/2014/main" id="{65ABA1C4-6751-4D04-A6F4-BCFD854C85F3}"/>
              </a:ext>
            </a:extLst>
          </p:cNvPr>
          <p:cNvGrpSpPr/>
          <p:nvPr/>
        </p:nvGrpSpPr>
        <p:grpSpPr>
          <a:xfrm>
            <a:off x="6918259" y="2864880"/>
            <a:ext cx="1326149" cy="2141762"/>
            <a:chOff x="6414203" y="2374880"/>
            <a:chExt cx="1326149" cy="2141762"/>
          </a:xfrm>
        </p:grpSpPr>
        <p:pic>
          <p:nvPicPr>
            <p:cNvPr id="21" name="Image 20">
              <a:extLst>
                <a:ext uri="{FF2B5EF4-FFF2-40B4-BE49-F238E27FC236}">
                  <a16:creationId xmlns:a16="http://schemas.microsoft.com/office/drawing/2014/main" id="{0FF7E755-F5BF-403B-97AA-8FA61A2C3DF4}"/>
                </a:ext>
              </a:extLst>
            </p:cNvPr>
            <p:cNvPicPr>
              <a:picLocks noChangeAspect="1"/>
            </p:cNvPicPr>
            <p:nvPr/>
          </p:nvPicPr>
          <p:blipFill rotWithShape="1">
            <a:blip r:embed="rId3"/>
            <a:srcRect l="16596" t="63332" r="70047" b="4355"/>
            <a:stretch/>
          </p:blipFill>
          <p:spPr>
            <a:xfrm>
              <a:off x="6414203" y="2768424"/>
              <a:ext cx="1326149" cy="1748218"/>
            </a:xfrm>
            <a:prstGeom prst="rect">
              <a:avLst/>
            </a:prstGeom>
          </p:spPr>
        </p:pic>
        <p:sp>
          <p:nvSpPr>
            <p:cNvPr id="28" name="ZoneTexte 27">
              <a:extLst>
                <a:ext uri="{FF2B5EF4-FFF2-40B4-BE49-F238E27FC236}">
                  <a16:creationId xmlns:a16="http://schemas.microsoft.com/office/drawing/2014/main" id="{63912F2F-AC3C-457B-815C-194D35B3B20D}"/>
                </a:ext>
              </a:extLst>
            </p:cNvPr>
            <p:cNvSpPr txBox="1"/>
            <p:nvPr/>
          </p:nvSpPr>
          <p:spPr>
            <a:xfrm>
              <a:off x="6414203" y="2374880"/>
              <a:ext cx="1317910" cy="369332"/>
            </a:xfrm>
            <a:prstGeom prst="rect">
              <a:avLst/>
            </a:prstGeom>
            <a:noFill/>
          </p:spPr>
          <p:txBody>
            <a:bodyPr wrap="square" rtlCol="0">
              <a:spAutoFit/>
            </a:bodyPr>
            <a:lstStyle/>
            <a:p>
              <a:pPr algn="ctr"/>
              <a:r>
                <a:rPr lang="fr-FR" b="1" dirty="0">
                  <a:solidFill>
                    <a:srgbClr val="009999"/>
                  </a:solidFill>
                </a:rPr>
                <a:t>10 %</a:t>
              </a:r>
            </a:p>
          </p:txBody>
        </p:sp>
      </p:grpSp>
      <p:sp>
        <p:nvSpPr>
          <p:cNvPr id="8" name="ZoneTexte 7">
            <a:extLst>
              <a:ext uri="{FF2B5EF4-FFF2-40B4-BE49-F238E27FC236}">
                <a16:creationId xmlns:a16="http://schemas.microsoft.com/office/drawing/2014/main" id="{D928E921-9B92-497C-9E8B-090D7EE8D190}"/>
              </a:ext>
            </a:extLst>
          </p:cNvPr>
          <p:cNvSpPr txBox="1"/>
          <p:nvPr/>
        </p:nvSpPr>
        <p:spPr>
          <a:xfrm>
            <a:off x="4499992" y="2238238"/>
            <a:ext cx="3352474" cy="369332"/>
          </a:xfrm>
          <a:prstGeom prst="rect">
            <a:avLst/>
          </a:prstGeom>
          <a:noFill/>
        </p:spPr>
        <p:txBody>
          <a:bodyPr wrap="square" rtlCol="0">
            <a:spAutoFit/>
          </a:bodyPr>
          <a:lstStyle/>
          <a:p>
            <a:pPr algn="ctr"/>
            <a:r>
              <a:rPr lang="fr-FR" b="1" dirty="0">
                <a:solidFill>
                  <a:srgbClr val="009999"/>
                </a:solidFill>
              </a:rPr>
              <a:t>Rate of false positives</a:t>
            </a:r>
          </a:p>
        </p:txBody>
      </p:sp>
      <p:sp>
        <p:nvSpPr>
          <p:cNvPr id="30" name="ZoneTexte 29">
            <a:extLst>
              <a:ext uri="{FF2B5EF4-FFF2-40B4-BE49-F238E27FC236}">
                <a16:creationId xmlns:a16="http://schemas.microsoft.com/office/drawing/2014/main" id="{118D7F5E-0E82-4027-81A3-CFC4A27C125E}"/>
              </a:ext>
            </a:extLst>
          </p:cNvPr>
          <p:cNvSpPr txBox="1"/>
          <p:nvPr/>
        </p:nvSpPr>
        <p:spPr>
          <a:xfrm>
            <a:off x="4535640" y="5795972"/>
            <a:ext cx="3352474" cy="369332"/>
          </a:xfrm>
          <a:prstGeom prst="rect">
            <a:avLst/>
          </a:prstGeom>
          <a:noFill/>
        </p:spPr>
        <p:txBody>
          <a:bodyPr wrap="square" rtlCol="0">
            <a:spAutoFit/>
          </a:bodyPr>
          <a:lstStyle/>
          <a:p>
            <a:pPr algn="ctr"/>
            <a:r>
              <a:rPr lang="fr-FR" b="1" dirty="0">
                <a:solidFill>
                  <a:schemeClr val="bg2">
                    <a:lumMod val="10000"/>
                  </a:schemeClr>
                </a:solidFill>
                <a:sym typeface="Wingdings" panose="05000000000000000000" pitchFamily="2" charset="2"/>
              </a:rPr>
              <a:t> </a:t>
            </a:r>
            <a:r>
              <a:rPr lang="fr-FR" b="1" dirty="0" err="1">
                <a:solidFill>
                  <a:schemeClr val="bg2">
                    <a:lumMod val="10000"/>
                  </a:schemeClr>
                </a:solidFill>
              </a:rPr>
              <a:t>Ecological</a:t>
            </a:r>
            <a:r>
              <a:rPr lang="fr-FR" b="1" dirty="0">
                <a:solidFill>
                  <a:schemeClr val="bg2">
                    <a:lumMod val="10000"/>
                  </a:schemeClr>
                </a:solidFill>
              </a:rPr>
              <a:t> </a:t>
            </a:r>
            <a:r>
              <a:rPr lang="fr-FR" b="1" dirty="0" err="1">
                <a:solidFill>
                  <a:schemeClr val="bg2">
                    <a:lumMod val="10000"/>
                  </a:schemeClr>
                </a:solidFill>
              </a:rPr>
              <a:t>response</a:t>
            </a:r>
            <a:r>
              <a:rPr lang="fr-FR" b="1" dirty="0">
                <a:solidFill>
                  <a:schemeClr val="bg2">
                    <a:lumMod val="10000"/>
                  </a:schemeClr>
                </a:solidFill>
              </a:rPr>
              <a:t> </a:t>
            </a:r>
            <a:r>
              <a:rPr lang="fr-FR" b="1" dirty="0" err="1">
                <a:solidFill>
                  <a:schemeClr val="bg2">
                    <a:lumMod val="10000"/>
                  </a:schemeClr>
                </a:solidFill>
              </a:rPr>
              <a:t>is</a:t>
            </a:r>
            <a:r>
              <a:rPr lang="fr-FR" b="1" dirty="0">
                <a:solidFill>
                  <a:schemeClr val="bg2">
                    <a:lumMod val="10000"/>
                  </a:schemeClr>
                </a:solidFill>
              </a:rPr>
              <a:t> </a:t>
            </a:r>
            <a:r>
              <a:rPr lang="fr-FR" b="1" dirty="0" err="1">
                <a:solidFill>
                  <a:schemeClr val="bg2">
                    <a:lumMod val="10000"/>
                  </a:schemeClr>
                </a:solidFill>
              </a:rPr>
              <a:t>robust</a:t>
            </a:r>
            <a:endParaRPr lang="fr-FR" b="1" dirty="0">
              <a:solidFill>
                <a:schemeClr val="bg2">
                  <a:lumMod val="10000"/>
                </a:schemeClr>
              </a:solidFill>
            </a:endParaRPr>
          </a:p>
        </p:txBody>
      </p:sp>
      <p:sp>
        <p:nvSpPr>
          <p:cNvPr id="27" name="Titre 1">
            <a:extLst>
              <a:ext uri="{FF2B5EF4-FFF2-40B4-BE49-F238E27FC236}">
                <a16:creationId xmlns:a16="http://schemas.microsoft.com/office/drawing/2014/main" id="{8FBB4EA8-9F97-4722-A6DE-B1F601612673}"/>
              </a:ext>
            </a:extLst>
          </p:cNvPr>
          <p:cNvSpPr>
            <a:spLocks noGrp="1"/>
          </p:cNvSpPr>
          <p:nvPr>
            <p:ph type="title"/>
          </p:nvPr>
        </p:nvSpPr>
        <p:spPr>
          <a:xfrm>
            <a:off x="0" y="0"/>
            <a:ext cx="9144000" cy="908720"/>
          </a:xfrm>
        </p:spPr>
        <p:txBody>
          <a:bodyPr>
            <a:normAutofit/>
          </a:bodyPr>
          <a:lstStyle/>
          <a:p>
            <a:pPr algn="l"/>
            <a:r>
              <a:rPr lang="en-GB" dirty="0"/>
              <a:t>        Accounting for errors</a:t>
            </a:r>
            <a:endParaRPr lang="fr-FR" dirty="0"/>
          </a:p>
        </p:txBody>
      </p:sp>
      <p:pic>
        <p:nvPicPr>
          <p:cNvPr id="32" name="Image 31">
            <a:extLst>
              <a:ext uri="{FF2B5EF4-FFF2-40B4-BE49-F238E27FC236}">
                <a16:creationId xmlns:a16="http://schemas.microsoft.com/office/drawing/2014/main" id="{14D87FED-60EF-4C40-A93A-5939876F0D4B}"/>
              </a:ext>
            </a:extLst>
          </p:cNvPr>
          <p:cNvPicPr>
            <a:picLocks noChangeAspect="1"/>
          </p:cNvPicPr>
          <p:nvPr/>
        </p:nvPicPr>
        <p:blipFill>
          <a:blip r:embed="rId5"/>
          <a:stretch>
            <a:fillRect/>
          </a:stretch>
        </p:blipFill>
        <p:spPr>
          <a:xfrm>
            <a:off x="7517186" y="0"/>
            <a:ext cx="1626814" cy="1748218"/>
          </a:xfrm>
          <a:prstGeom prst="rect">
            <a:avLst/>
          </a:prstGeom>
        </p:spPr>
      </p:pic>
      <p:pic>
        <p:nvPicPr>
          <p:cNvPr id="33" name="Picture 2" descr="https://plan-actions-chiropteres.fr/sites/default/files/styles/galerie_photos/public/ged/serotine_commune_ludovic_jouve_2.jpg?itok=OHth6cTD">
            <a:extLst>
              <a:ext uri="{FF2B5EF4-FFF2-40B4-BE49-F238E27FC236}">
                <a16:creationId xmlns:a16="http://schemas.microsoft.com/office/drawing/2014/main" id="{BD16F0B1-48E5-4373-9769-E37E75266B9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83" t="24783" r="27511" b="7705"/>
          <a:stretch/>
        </p:blipFill>
        <p:spPr bwMode="auto">
          <a:xfrm>
            <a:off x="4852344" y="103273"/>
            <a:ext cx="2515312" cy="1636151"/>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4BD8F750-5D18-4E38-AB05-CED1425B6DD0}"/>
              </a:ext>
            </a:extLst>
          </p:cNvPr>
          <p:cNvSpPr txBox="1"/>
          <p:nvPr/>
        </p:nvSpPr>
        <p:spPr>
          <a:xfrm>
            <a:off x="6214525" y="1406821"/>
            <a:ext cx="122413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u="none" strike="noStrike" kern="1200" cap="none" spc="0" normalizeH="0" baseline="0" noProof="0" dirty="0">
                <a:ln>
                  <a:noFill/>
                </a:ln>
                <a:solidFill>
                  <a:prstClr val="black"/>
                </a:solidFill>
                <a:effectLst/>
                <a:uLnTx/>
                <a:uFillTx/>
                <a:latin typeface="Calibri" pitchFamily="34" charset="0"/>
                <a:ea typeface="+mn-ea"/>
                <a:cs typeface="+mn-cs"/>
              </a:rPr>
              <a:t>Ludovic Jouve</a:t>
            </a:r>
          </a:p>
        </p:txBody>
      </p:sp>
    </p:spTree>
    <p:extLst>
      <p:ext uri="{BB962C8B-B14F-4D97-AF65-F5344CB8AC3E}">
        <p14:creationId xmlns:p14="http://schemas.microsoft.com/office/powerpoint/2010/main" val="26635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F44AC7E9-06C6-4BEE-8551-39380755BD45}"/>
              </a:ext>
            </a:extLst>
          </p:cNvPr>
          <p:cNvSpPr>
            <a:spLocks noGrp="1"/>
          </p:cNvSpPr>
          <p:nvPr>
            <p:ph type="title"/>
          </p:nvPr>
        </p:nvSpPr>
        <p:spPr>
          <a:xfrm>
            <a:off x="0" y="0"/>
            <a:ext cx="9144000" cy="908720"/>
          </a:xfrm>
        </p:spPr>
        <p:txBody>
          <a:bodyPr>
            <a:normAutofit/>
          </a:bodyPr>
          <a:lstStyle/>
          <a:p>
            <a:r>
              <a:rPr lang="en-GB" dirty="0"/>
              <a:t>Accounting for errors</a:t>
            </a:r>
            <a:endParaRPr lang="fr-FR" dirty="0"/>
          </a:p>
        </p:txBody>
      </p:sp>
      <p:sp>
        <p:nvSpPr>
          <p:cNvPr id="27" name="ZoneTexte 26">
            <a:extLst>
              <a:ext uri="{FF2B5EF4-FFF2-40B4-BE49-F238E27FC236}">
                <a16:creationId xmlns:a16="http://schemas.microsoft.com/office/drawing/2014/main" id="{54ECBB3B-12E0-4AB7-8145-C48F2D869AE0}"/>
              </a:ext>
            </a:extLst>
          </p:cNvPr>
          <p:cNvSpPr txBox="1"/>
          <p:nvPr/>
        </p:nvSpPr>
        <p:spPr>
          <a:xfrm>
            <a:off x="6610237" y="6237312"/>
            <a:ext cx="249860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alibri" pitchFamily="34" charset="0"/>
                <a:ea typeface="+mn-ea"/>
                <a:cs typeface="+mn-cs"/>
              </a:rPr>
              <a:t>Roemer et al. (in </a:t>
            </a:r>
            <a:r>
              <a:rPr kumimoji="0" lang="fr-FR" sz="1400" b="0" i="1" u="none" strike="noStrike" kern="1200" cap="none" spc="0" normalizeH="0" baseline="0" noProof="0" dirty="0" err="1">
                <a:ln>
                  <a:noFill/>
                </a:ln>
                <a:solidFill>
                  <a:prstClr val="black"/>
                </a:solidFill>
                <a:effectLst/>
                <a:uLnTx/>
                <a:uFillTx/>
                <a:latin typeface="Calibri" pitchFamily="34" charset="0"/>
                <a:ea typeface="+mn-ea"/>
                <a:cs typeface="+mn-cs"/>
              </a:rPr>
              <a:t>preparation</a:t>
            </a:r>
            <a:r>
              <a:rPr kumimoji="0" lang="fr-FR" sz="1400" b="0" i="1"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5" name="Espace réservé du contenu 2">
            <a:extLst>
              <a:ext uri="{FF2B5EF4-FFF2-40B4-BE49-F238E27FC236}">
                <a16:creationId xmlns:a16="http://schemas.microsoft.com/office/drawing/2014/main" id="{1D8CAED2-F438-4FEA-89B8-AE10E70C9C65}"/>
              </a:ext>
            </a:extLst>
          </p:cNvPr>
          <p:cNvSpPr txBox="1">
            <a:spLocks/>
          </p:cNvSpPr>
          <p:nvPr/>
        </p:nvSpPr>
        <p:spPr bwMode="auto">
          <a:xfrm>
            <a:off x="215886" y="1434056"/>
            <a:ext cx="8316554" cy="141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Is it possible to answer ecology questions with Auto-ID?</a:t>
            </a:r>
          </a:p>
          <a:p>
            <a:pPr>
              <a:buFont typeface="Wingdings" panose="05000000000000000000" pitchFamily="2" charset="2"/>
              <a:buChar char="à"/>
            </a:pPr>
            <a:r>
              <a:rPr lang="en-GB" sz="2000" dirty="0"/>
              <a:t>Identify thresholds to sort out « poor quality » data</a:t>
            </a:r>
          </a:p>
          <a:p>
            <a:pPr>
              <a:buFont typeface="Wingdings" panose="05000000000000000000" pitchFamily="2" charset="2"/>
              <a:buChar char="à"/>
            </a:pPr>
            <a:r>
              <a:rPr lang="en-GB" sz="2000" u="sng" dirty="0"/>
              <a:t>Validate with an independent dataset</a:t>
            </a:r>
          </a:p>
        </p:txBody>
      </p:sp>
      <p:pic>
        <p:nvPicPr>
          <p:cNvPr id="3" name="Image 2">
            <a:extLst>
              <a:ext uri="{FF2B5EF4-FFF2-40B4-BE49-F238E27FC236}">
                <a16:creationId xmlns:a16="http://schemas.microsoft.com/office/drawing/2014/main" id="{18D1C78E-D19B-4934-846A-167AC93D5ABF}"/>
              </a:ext>
            </a:extLst>
          </p:cNvPr>
          <p:cNvPicPr>
            <a:picLocks noChangeAspect="1"/>
          </p:cNvPicPr>
          <p:nvPr/>
        </p:nvPicPr>
        <p:blipFill>
          <a:blip r:embed="rId3"/>
          <a:stretch>
            <a:fillRect/>
          </a:stretch>
        </p:blipFill>
        <p:spPr>
          <a:xfrm>
            <a:off x="0" y="3039501"/>
            <a:ext cx="9144000" cy="3009082"/>
          </a:xfrm>
          <a:prstGeom prst="rect">
            <a:avLst/>
          </a:prstGeom>
        </p:spPr>
      </p:pic>
    </p:spTree>
    <p:extLst>
      <p:ext uri="{BB962C8B-B14F-4D97-AF65-F5344CB8AC3E}">
        <p14:creationId xmlns:p14="http://schemas.microsoft.com/office/powerpoint/2010/main" val="406024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A6FAFA-057C-4830-8FBA-8444909D65A8}"/>
              </a:ext>
            </a:extLst>
          </p:cNvPr>
          <p:cNvSpPr txBox="1">
            <a:spLocks/>
          </p:cNvSpPr>
          <p:nvPr/>
        </p:nvSpPr>
        <p:spPr>
          <a:xfrm>
            <a:off x="0" y="0"/>
            <a:ext cx="9144000" cy="6858000"/>
          </a:xfrm>
          <a:prstGeom prst="rect">
            <a:avLst/>
          </a:prstGeom>
          <a:solidFill>
            <a:schemeClr val="tx1">
              <a:lumMod val="75000"/>
              <a:lumOff val="25000"/>
            </a:schemeClr>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defRPr/>
            </a:pPr>
            <a:r>
              <a:rPr lang="de-DE" dirty="0" err="1">
                <a:solidFill>
                  <a:schemeClr val="bg1"/>
                </a:solidFill>
                <a:latin typeface="Arial"/>
                <a:ea typeface="DejaVu Sans"/>
                <a:cs typeface="DejaVu Sans"/>
              </a:rPr>
              <a:t>Results</a:t>
            </a:r>
            <a:endParaRPr lang="de-DE" sz="2000" dirty="0">
              <a:solidFill>
                <a:schemeClr val="bg1"/>
              </a:solidFill>
              <a:latin typeface="Arial"/>
              <a:ea typeface="DejaVu Sans"/>
              <a:cs typeface="DejaVu Sans"/>
            </a:endParaRPr>
          </a:p>
        </p:txBody>
      </p:sp>
      <p:pic>
        <p:nvPicPr>
          <p:cNvPr id="3" name="Image 2">
            <a:extLst>
              <a:ext uri="{FF2B5EF4-FFF2-40B4-BE49-F238E27FC236}">
                <a16:creationId xmlns:a16="http://schemas.microsoft.com/office/drawing/2014/main" id="{4D1C1053-1B9A-41D3-A1B7-8156FFDA6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187" y="1196752"/>
            <a:ext cx="2333625" cy="733425"/>
          </a:xfrm>
          <a:prstGeom prst="rect">
            <a:avLst/>
          </a:prstGeom>
        </p:spPr>
      </p:pic>
    </p:spTree>
    <p:extLst>
      <p:ext uri="{BB962C8B-B14F-4D97-AF65-F5344CB8AC3E}">
        <p14:creationId xmlns:p14="http://schemas.microsoft.com/office/powerpoint/2010/main" val="117382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Vigie-Chiro dataset</a:t>
            </a:r>
          </a:p>
        </p:txBody>
      </p:sp>
      <p:pic>
        <p:nvPicPr>
          <p:cNvPr id="9" name="Image 8">
            <a:extLst>
              <a:ext uri="{FF2B5EF4-FFF2-40B4-BE49-F238E27FC236}">
                <a16:creationId xmlns:a16="http://schemas.microsoft.com/office/drawing/2014/main" id="{7DFB8058-4FAF-435F-A5D7-3D0E61C31034}"/>
              </a:ext>
            </a:extLst>
          </p:cNvPr>
          <p:cNvPicPr>
            <a:picLocks noChangeAspect="1"/>
          </p:cNvPicPr>
          <p:nvPr/>
        </p:nvPicPr>
        <p:blipFill rotWithShape="1">
          <a:blip r:embed="rId3"/>
          <a:srcRect l="3089" b="3826"/>
          <a:stretch/>
        </p:blipFill>
        <p:spPr>
          <a:xfrm>
            <a:off x="0" y="913723"/>
            <a:ext cx="5256585" cy="3544704"/>
          </a:xfrm>
          <a:prstGeom prst="rect">
            <a:avLst/>
          </a:prstGeom>
        </p:spPr>
      </p:pic>
      <p:pic>
        <p:nvPicPr>
          <p:cNvPr id="11" name="Image 10">
            <a:extLst>
              <a:ext uri="{FF2B5EF4-FFF2-40B4-BE49-F238E27FC236}">
                <a16:creationId xmlns:a16="http://schemas.microsoft.com/office/drawing/2014/main" id="{27FA9893-13A0-4CFC-898C-64DB00D5277B}"/>
              </a:ext>
            </a:extLst>
          </p:cNvPr>
          <p:cNvPicPr>
            <a:picLocks noChangeAspect="1"/>
          </p:cNvPicPr>
          <p:nvPr/>
        </p:nvPicPr>
        <p:blipFill rotWithShape="1">
          <a:blip r:embed="rId4"/>
          <a:srcRect l="2718" b="4000"/>
          <a:stretch/>
        </p:blipFill>
        <p:spPr>
          <a:xfrm>
            <a:off x="3915723" y="3309055"/>
            <a:ext cx="5261949" cy="3528391"/>
          </a:xfrm>
          <a:prstGeom prst="rect">
            <a:avLst/>
          </a:prstGeom>
        </p:spPr>
      </p:pic>
    </p:spTree>
    <p:extLst>
      <p:ext uri="{BB962C8B-B14F-4D97-AF65-F5344CB8AC3E}">
        <p14:creationId xmlns:p14="http://schemas.microsoft.com/office/powerpoint/2010/main" val="34778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Population trends</a:t>
            </a:r>
          </a:p>
        </p:txBody>
      </p:sp>
      <p:sp>
        <p:nvSpPr>
          <p:cNvPr id="3" name="Rectangle 2">
            <a:extLst>
              <a:ext uri="{FF2B5EF4-FFF2-40B4-BE49-F238E27FC236}">
                <a16:creationId xmlns:a16="http://schemas.microsoft.com/office/drawing/2014/main" id="{0ED8ED1E-F3AC-4951-8B66-C51527503FB5}"/>
              </a:ext>
            </a:extLst>
          </p:cNvPr>
          <p:cNvSpPr/>
          <p:nvPr/>
        </p:nvSpPr>
        <p:spPr>
          <a:xfrm>
            <a:off x="164140" y="4633927"/>
            <a:ext cx="8856984" cy="2031325"/>
          </a:xfrm>
          <a:prstGeom prst="rect">
            <a:avLst/>
          </a:prstGeom>
        </p:spPr>
        <p:txBody>
          <a:bodyPr wrap="square">
            <a:spAutoFit/>
          </a:bodyPr>
          <a:lstStyle/>
          <a:p>
            <a:pPr lvl="0" algn="ctr" eaLnBrk="1" fontAlgn="auto" hangingPunct="1">
              <a:spcBef>
                <a:spcPts val="0"/>
              </a:spcBef>
              <a:spcAft>
                <a:spcPts val="0"/>
              </a:spcAft>
              <a:defRPr/>
            </a:pPr>
            <a:r>
              <a:rPr lang="fr-FR" dirty="0">
                <a:latin typeface="Arial"/>
                <a:ea typeface="DejaVu Sans"/>
                <a:cs typeface="DejaVu Sans"/>
              </a:rPr>
              <a:t>Trends </a:t>
            </a:r>
            <a:r>
              <a:rPr lang="fr-FR" dirty="0" err="1">
                <a:latin typeface="Arial"/>
                <a:ea typeface="DejaVu Sans"/>
                <a:cs typeface="DejaVu Sans"/>
              </a:rPr>
              <a:t>with</a:t>
            </a:r>
            <a:r>
              <a:rPr lang="fr-FR" dirty="0">
                <a:latin typeface="Arial"/>
                <a:ea typeface="DejaVu Sans"/>
                <a:cs typeface="DejaVu Sans"/>
              </a:rPr>
              <a:t> </a:t>
            </a:r>
            <a:r>
              <a:rPr lang="fr-FR" dirty="0" err="1">
                <a:latin typeface="Arial"/>
                <a:ea typeface="DejaVu Sans"/>
                <a:cs typeface="DejaVu Sans"/>
              </a:rPr>
              <a:t>weak</a:t>
            </a:r>
            <a:r>
              <a:rPr lang="fr-FR" dirty="0">
                <a:latin typeface="Arial"/>
                <a:ea typeface="DejaVu Sans"/>
                <a:cs typeface="DejaVu Sans"/>
              </a:rPr>
              <a:t> </a:t>
            </a:r>
            <a:r>
              <a:rPr lang="fr-FR" dirty="0" err="1">
                <a:latin typeface="Arial"/>
                <a:ea typeface="DejaVu Sans"/>
                <a:cs typeface="DejaVu Sans"/>
              </a:rPr>
              <a:t>statistical</a:t>
            </a:r>
            <a:r>
              <a:rPr lang="fr-FR" dirty="0">
                <a:latin typeface="Arial"/>
                <a:ea typeface="DejaVu Sans"/>
                <a:cs typeface="DejaVu Sans"/>
              </a:rPr>
              <a:t> power </a:t>
            </a:r>
            <a:r>
              <a:rPr lang="fr-FR" dirty="0" err="1">
                <a:solidFill>
                  <a:srgbClr val="00B050"/>
                </a:solidFill>
                <a:latin typeface="Arial"/>
                <a:ea typeface="DejaVu Sans"/>
                <a:cs typeface="DejaVu Sans"/>
              </a:rPr>
              <a:t>towards</a:t>
            </a:r>
            <a:r>
              <a:rPr lang="fr-FR" dirty="0">
                <a:solidFill>
                  <a:srgbClr val="00B050"/>
                </a:solidFill>
                <a:latin typeface="Arial"/>
                <a:ea typeface="DejaVu Sans"/>
                <a:cs typeface="DejaVu Sans"/>
              </a:rPr>
              <a:t> </a:t>
            </a:r>
            <a:r>
              <a:rPr lang="fr-FR" dirty="0" err="1">
                <a:solidFill>
                  <a:srgbClr val="00B050"/>
                </a:solidFill>
                <a:latin typeface="Arial"/>
                <a:ea typeface="DejaVu Sans"/>
                <a:cs typeface="DejaVu Sans"/>
              </a:rPr>
              <a:t>increase</a:t>
            </a:r>
            <a:r>
              <a:rPr lang="fr-FR" dirty="0">
                <a:solidFill>
                  <a:srgbClr val="00B050"/>
                </a:solidFill>
                <a:latin typeface="Arial"/>
                <a:ea typeface="DejaVu Sans"/>
                <a:cs typeface="DejaVu Sans"/>
              </a:rPr>
              <a:t> </a:t>
            </a:r>
            <a:r>
              <a:rPr lang="fr-FR" dirty="0">
                <a:latin typeface="Arial"/>
                <a:ea typeface="DejaVu Sans"/>
                <a:cs typeface="DejaVu Sans"/>
              </a:rPr>
              <a:t>for </a:t>
            </a:r>
          </a:p>
          <a:p>
            <a:pPr marL="285750" lvl="0" indent="-285750" algn="ctr" eaLnBrk="1" fontAlgn="auto" hangingPunct="1">
              <a:spcBef>
                <a:spcPts val="0"/>
              </a:spcBef>
              <a:spcAft>
                <a:spcPts val="0"/>
              </a:spcAft>
              <a:buFont typeface="Arial" panose="020B0604020202020204" pitchFamily="34" charset="0"/>
              <a:buChar char="•"/>
              <a:defRPr/>
            </a:pPr>
            <a:r>
              <a:rPr lang="fr-FR" i="1" dirty="0" err="1">
                <a:latin typeface="Arial"/>
                <a:ea typeface="DejaVu Sans"/>
                <a:cs typeface="DejaVu Sans"/>
              </a:rPr>
              <a:t>Barbastella</a:t>
            </a:r>
            <a:r>
              <a:rPr lang="fr-FR" i="1" dirty="0">
                <a:latin typeface="Arial"/>
                <a:ea typeface="DejaVu Sans"/>
                <a:cs typeface="DejaVu Sans"/>
              </a:rPr>
              <a:t> </a:t>
            </a:r>
            <a:r>
              <a:rPr lang="fr-FR" i="1" dirty="0" err="1">
                <a:latin typeface="Arial"/>
                <a:ea typeface="DejaVu Sans"/>
                <a:cs typeface="DejaVu Sans"/>
              </a:rPr>
              <a:t>barbastellus</a:t>
            </a:r>
            <a:endParaRPr lang="fr-FR" i="1" dirty="0">
              <a:latin typeface="Arial"/>
              <a:ea typeface="DejaVu Sans"/>
              <a:cs typeface="DejaVu Sans"/>
            </a:endParaRPr>
          </a:p>
          <a:p>
            <a:pPr marL="285750" lvl="0" indent="-285750" algn="ctr" eaLnBrk="1" fontAlgn="auto" hangingPunct="1">
              <a:spcBef>
                <a:spcPts val="0"/>
              </a:spcBef>
              <a:spcAft>
                <a:spcPts val="0"/>
              </a:spcAft>
              <a:buFont typeface="Arial" panose="020B0604020202020204" pitchFamily="34" charset="0"/>
              <a:buChar char="•"/>
              <a:defRPr/>
            </a:pPr>
            <a:r>
              <a:rPr lang="fr-FR" i="1" dirty="0">
                <a:latin typeface="Arial"/>
                <a:ea typeface="DejaVu Sans"/>
                <a:cs typeface="DejaVu Sans"/>
              </a:rPr>
              <a:t>Plecotus </a:t>
            </a:r>
            <a:r>
              <a:rPr lang="fr-FR" i="1" dirty="0" err="1">
                <a:latin typeface="Arial"/>
                <a:ea typeface="DejaVu Sans"/>
                <a:cs typeface="DejaVu Sans"/>
              </a:rPr>
              <a:t>austriacus</a:t>
            </a:r>
            <a:endParaRPr lang="fr-FR" i="1" dirty="0">
              <a:latin typeface="Arial"/>
              <a:ea typeface="DejaVu Sans"/>
              <a:cs typeface="DejaVu Sans"/>
            </a:endParaRPr>
          </a:p>
          <a:p>
            <a:pPr marL="285750" lvl="0" indent="-285750" algn="ctr" eaLnBrk="1" fontAlgn="auto" hangingPunct="1">
              <a:spcBef>
                <a:spcPts val="0"/>
              </a:spcBef>
              <a:spcAft>
                <a:spcPts val="0"/>
              </a:spcAft>
              <a:buFont typeface="Arial" panose="020B0604020202020204" pitchFamily="34" charset="0"/>
              <a:buChar char="•"/>
              <a:defRPr/>
            </a:pPr>
            <a:r>
              <a:rPr lang="fr-FR" i="1" dirty="0" err="1">
                <a:latin typeface="Arial"/>
                <a:ea typeface="DejaVu Sans"/>
                <a:cs typeface="DejaVu Sans"/>
              </a:rPr>
              <a:t>Myotis</a:t>
            </a:r>
            <a:r>
              <a:rPr lang="fr-FR" i="1" dirty="0">
                <a:latin typeface="Arial"/>
                <a:ea typeface="DejaVu Sans"/>
                <a:cs typeface="DejaVu Sans"/>
              </a:rPr>
              <a:t> </a:t>
            </a:r>
            <a:r>
              <a:rPr lang="fr-FR" i="1" dirty="0" err="1">
                <a:latin typeface="Arial"/>
                <a:ea typeface="DejaVu Sans"/>
                <a:cs typeface="DejaVu Sans"/>
              </a:rPr>
              <a:t>emarginatus</a:t>
            </a:r>
            <a:endParaRPr lang="fr-FR" i="1" dirty="0">
              <a:latin typeface="Arial"/>
              <a:ea typeface="DejaVu Sans"/>
              <a:cs typeface="DejaVu Sans"/>
            </a:endParaRPr>
          </a:p>
          <a:p>
            <a:pPr lvl="0" algn="ctr" eaLnBrk="1" fontAlgn="auto" hangingPunct="1">
              <a:spcBef>
                <a:spcPts val="0"/>
              </a:spcBef>
              <a:spcAft>
                <a:spcPts val="0"/>
              </a:spcAft>
              <a:defRPr/>
            </a:pPr>
            <a:r>
              <a:rPr lang="fr-FR" dirty="0">
                <a:latin typeface="Arial"/>
                <a:ea typeface="DejaVu Sans"/>
                <a:cs typeface="DejaVu Sans"/>
              </a:rPr>
              <a:t>… and </a:t>
            </a:r>
            <a:r>
              <a:rPr lang="fr-FR" dirty="0" err="1">
                <a:solidFill>
                  <a:srgbClr val="FF0000"/>
                </a:solidFill>
                <a:latin typeface="Arial"/>
                <a:ea typeface="DejaVu Sans"/>
                <a:cs typeface="DejaVu Sans"/>
              </a:rPr>
              <a:t>towards</a:t>
            </a:r>
            <a:r>
              <a:rPr lang="fr-FR" dirty="0">
                <a:solidFill>
                  <a:srgbClr val="FF0000"/>
                </a:solidFill>
                <a:latin typeface="Arial"/>
                <a:ea typeface="DejaVu Sans"/>
                <a:cs typeface="DejaVu Sans"/>
              </a:rPr>
              <a:t> </a:t>
            </a:r>
            <a:r>
              <a:rPr lang="fr-FR" dirty="0" err="1">
                <a:solidFill>
                  <a:srgbClr val="FF0000"/>
                </a:solidFill>
                <a:latin typeface="Arial"/>
                <a:ea typeface="DejaVu Sans"/>
                <a:cs typeface="DejaVu Sans"/>
              </a:rPr>
              <a:t>decline</a:t>
            </a:r>
            <a:r>
              <a:rPr lang="fr-FR" dirty="0">
                <a:solidFill>
                  <a:srgbClr val="FF0000"/>
                </a:solidFill>
                <a:latin typeface="Arial"/>
                <a:ea typeface="DejaVu Sans"/>
                <a:cs typeface="DejaVu Sans"/>
              </a:rPr>
              <a:t> </a:t>
            </a:r>
            <a:r>
              <a:rPr lang="fr-FR" dirty="0">
                <a:latin typeface="Arial"/>
                <a:ea typeface="DejaVu Sans"/>
                <a:cs typeface="DejaVu Sans"/>
              </a:rPr>
              <a:t>for </a:t>
            </a:r>
          </a:p>
          <a:p>
            <a:pPr marL="285750" lvl="0" indent="-285750" algn="ctr" eaLnBrk="1" fontAlgn="auto" hangingPunct="1">
              <a:spcBef>
                <a:spcPts val="0"/>
              </a:spcBef>
              <a:spcAft>
                <a:spcPts val="0"/>
              </a:spcAft>
              <a:buFont typeface="Arial" panose="020B0604020202020204" pitchFamily="34" charset="0"/>
              <a:buChar char="•"/>
              <a:defRPr/>
            </a:pPr>
            <a:r>
              <a:rPr lang="fr-FR" i="1" dirty="0" err="1">
                <a:latin typeface="Arial"/>
                <a:ea typeface="DejaVu Sans"/>
                <a:cs typeface="DejaVu Sans"/>
              </a:rPr>
              <a:t>Miniopterus</a:t>
            </a:r>
            <a:r>
              <a:rPr lang="fr-FR" i="1" dirty="0">
                <a:latin typeface="Arial"/>
                <a:ea typeface="DejaVu Sans"/>
                <a:cs typeface="DejaVu Sans"/>
              </a:rPr>
              <a:t> </a:t>
            </a:r>
            <a:r>
              <a:rPr lang="fr-FR" i="1" dirty="0" err="1">
                <a:latin typeface="Arial"/>
                <a:ea typeface="DejaVu Sans"/>
                <a:cs typeface="DejaVu Sans"/>
              </a:rPr>
              <a:t>schreibersii</a:t>
            </a:r>
            <a:r>
              <a:rPr lang="fr-FR" i="1" dirty="0">
                <a:latin typeface="Arial"/>
                <a:ea typeface="DejaVu Sans"/>
                <a:cs typeface="DejaVu Sans"/>
              </a:rPr>
              <a:t> </a:t>
            </a:r>
          </a:p>
          <a:p>
            <a:pPr marL="285750" lvl="0" indent="-285750" algn="ctr" eaLnBrk="1" fontAlgn="auto" hangingPunct="1">
              <a:spcBef>
                <a:spcPts val="0"/>
              </a:spcBef>
              <a:spcAft>
                <a:spcPts val="0"/>
              </a:spcAft>
              <a:buFont typeface="Arial" panose="020B0604020202020204" pitchFamily="34" charset="0"/>
              <a:buChar char="•"/>
              <a:defRPr/>
            </a:pPr>
            <a:r>
              <a:rPr lang="fr-FR" i="1" dirty="0" err="1">
                <a:latin typeface="Arial"/>
                <a:ea typeface="DejaVu Sans"/>
                <a:cs typeface="DejaVu Sans"/>
              </a:rPr>
              <a:t>Myotis</a:t>
            </a:r>
            <a:r>
              <a:rPr lang="fr-FR" i="1" dirty="0">
                <a:latin typeface="Arial"/>
                <a:ea typeface="DejaVu Sans"/>
                <a:cs typeface="DejaVu Sans"/>
              </a:rPr>
              <a:t> </a:t>
            </a:r>
            <a:r>
              <a:rPr lang="fr-FR" i="1" dirty="0" err="1">
                <a:latin typeface="Arial"/>
                <a:ea typeface="DejaVu Sans"/>
                <a:cs typeface="DejaVu Sans"/>
              </a:rPr>
              <a:t>mystacinus</a:t>
            </a:r>
            <a:endParaRPr lang="fr-FR" i="1" dirty="0">
              <a:latin typeface="Arial"/>
              <a:ea typeface="DejaVu Sans"/>
              <a:cs typeface="DejaVu Sans"/>
            </a:endParaRPr>
          </a:p>
        </p:txBody>
      </p:sp>
      <p:pic>
        <p:nvPicPr>
          <p:cNvPr id="11" name="Picture 2" descr="Investigar en tiempos extraños">
            <a:extLst>
              <a:ext uri="{FF2B5EF4-FFF2-40B4-BE49-F238E27FC236}">
                <a16:creationId xmlns:a16="http://schemas.microsoft.com/office/drawing/2014/main" id="{0037EC85-D136-4F33-87F6-A11250F6DB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6912" y="3271858"/>
            <a:ext cx="1971439" cy="11609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4089902-24BF-4538-8C62-0ADDC35E7C36}"/>
              </a:ext>
            </a:extLst>
          </p:cNvPr>
          <p:cNvSpPr/>
          <p:nvPr/>
        </p:nvSpPr>
        <p:spPr>
          <a:xfrm>
            <a:off x="295739" y="1179268"/>
            <a:ext cx="6525951" cy="2031325"/>
          </a:xfrm>
          <a:prstGeom prst="rect">
            <a:avLst/>
          </a:prstGeom>
        </p:spPr>
        <p:txBody>
          <a:bodyPr wrap="square">
            <a:spAutoFit/>
          </a:bodyPr>
          <a:lstStyle/>
          <a:p>
            <a:pPr lvl="0" eaLnBrk="1" fontAlgn="auto" hangingPunct="1">
              <a:spcBef>
                <a:spcPts val="0"/>
              </a:spcBef>
              <a:spcAft>
                <a:spcPts val="0"/>
              </a:spcAft>
              <a:defRPr/>
            </a:pPr>
            <a:r>
              <a:rPr lang="fr-FR" dirty="0">
                <a:latin typeface="Arial" panose="020B0604020202020204" pitchFamily="34" charset="0"/>
                <a:ea typeface="DejaVu Sans"/>
                <a:cs typeface="Arial" panose="020B0604020202020204" pitchFamily="34" charset="0"/>
              </a:rPr>
              <a:t>This </a:t>
            </a:r>
            <a:r>
              <a:rPr lang="fr-FR" dirty="0" err="1">
                <a:latin typeface="Arial" panose="020B0604020202020204" pitchFamily="34" charset="0"/>
                <a:ea typeface="DejaVu Sans"/>
                <a:cs typeface="Arial" panose="020B0604020202020204" pitchFamily="34" charset="0"/>
              </a:rPr>
              <a:t>dataset</a:t>
            </a:r>
            <a:r>
              <a:rPr lang="fr-FR" dirty="0">
                <a:latin typeface="Arial" panose="020B0604020202020204" pitchFamily="34" charset="0"/>
                <a:ea typeface="DejaVu Sans"/>
                <a:cs typeface="Arial" panose="020B0604020202020204" pitchFamily="34" charset="0"/>
              </a:rPr>
              <a:t> shows </a:t>
            </a:r>
            <a:r>
              <a:rPr lang="fr-FR" dirty="0" err="1">
                <a:latin typeface="Arial" panose="020B0604020202020204" pitchFamily="34" charset="0"/>
                <a:ea typeface="DejaVu Sans"/>
                <a:cs typeface="Arial" panose="020B0604020202020204" pitchFamily="34" charset="0"/>
              </a:rPr>
              <a:t>significant</a:t>
            </a:r>
            <a:r>
              <a:rPr lang="fr-FR" dirty="0">
                <a:latin typeface="Arial" panose="020B0604020202020204" pitchFamily="34" charset="0"/>
                <a:ea typeface="DejaVu Sans"/>
                <a:cs typeface="Arial" panose="020B0604020202020204" pitchFamily="34" charset="0"/>
              </a:rPr>
              <a:t> </a:t>
            </a:r>
            <a:r>
              <a:rPr lang="fr-FR" dirty="0" err="1">
                <a:latin typeface="Arial" panose="020B0604020202020204" pitchFamily="34" charset="0"/>
                <a:ea typeface="DejaVu Sans"/>
                <a:cs typeface="Arial" panose="020B0604020202020204" pitchFamily="34" charset="0"/>
              </a:rPr>
              <a:t>declines</a:t>
            </a:r>
            <a:r>
              <a:rPr lang="fr-FR" dirty="0">
                <a:latin typeface="Arial" panose="020B0604020202020204" pitchFamily="34" charset="0"/>
                <a:ea typeface="DejaVu Sans"/>
                <a:cs typeface="Arial" panose="020B0604020202020204" pitchFamily="34" charset="0"/>
              </a:rPr>
              <a:t> </a:t>
            </a:r>
            <a:r>
              <a:rPr lang="fr-FR" dirty="0" err="1">
                <a:latin typeface="Arial" panose="020B0604020202020204" pitchFamily="34" charset="0"/>
                <a:ea typeface="DejaVu Sans"/>
                <a:cs typeface="Arial" panose="020B0604020202020204" pitchFamily="34" charset="0"/>
              </a:rPr>
              <a:t>during</a:t>
            </a:r>
            <a:r>
              <a:rPr lang="fr-FR" dirty="0">
                <a:latin typeface="Arial" panose="020B0604020202020204" pitchFamily="34" charset="0"/>
                <a:ea typeface="DejaVu Sans"/>
                <a:cs typeface="Arial" panose="020B0604020202020204" pitchFamily="34" charset="0"/>
              </a:rPr>
              <a:t> </a:t>
            </a:r>
            <a:r>
              <a:rPr lang="fr-FR" dirty="0" err="1">
                <a:latin typeface="Arial" panose="020B0604020202020204" pitchFamily="34" charset="0"/>
                <a:ea typeface="DejaVu Sans"/>
                <a:cs typeface="Arial" panose="020B0604020202020204" pitchFamily="34" charset="0"/>
              </a:rPr>
              <a:t>this</a:t>
            </a:r>
            <a:r>
              <a:rPr lang="fr-FR" dirty="0">
                <a:latin typeface="Arial" panose="020B0604020202020204" pitchFamily="34" charset="0"/>
                <a:ea typeface="DejaVu Sans"/>
                <a:cs typeface="Arial" panose="020B0604020202020204" pitchFamily="34" charset="0"/>
              </a:rPr>
              <a:t> </a:t>
            </a:r>
            <a:r>
              <a:rPr lang="fr-FR" dirty="0" err="1">
                <a:latin typeface="Arial" panose="020B0604020202020204" pitchFamily="34" charset="0"/>
                <a:ea typeface="DejaVu Sans"/>
                <a:cs typeface="Arial" panose="020B0604020202020204" pitchFamily="34" charset="0"/>
              </a:rPr>
              <a:t>period</a:t>
            </a:r>
            <a:r>
              <a:rPr lang="fr-FR" dirty="0">
                <a:latin typeface="Arial" panose="020B0604020202020204" pitchFamily="34" charset="0"/>
                <a:ea typeface="DejaVu Sans"/>
                <a:cs typeface="Arial" panose="020B0604020202020204" pitchFamily="34" charset="0"/>
              </a:rPr>
              <a:t>:</a:t>
            </a:r>
          </a:p>
          <a:p>
            <a:pPr marL="285750" lvl="0" indent="-285750" eaLnBrk="1" fontAlgn="auto" hangingPunct="1">
              <a:spcBef>
                <a:spcPts val="0"/>
              </a:spcBef>
              <a:spcAft>
                <a:spcPts val="0"/>
              </a:spcAft>
              <a:buFont typeface="Arial" panose="020B0604020202020204" pitchFamily="34" charset="0"/>
              <a:buChar char="•"/>
              <a:defRPr/>
            </a:pPr>
            <a:r>
              <a:rPr lang="fr-FR" i="1" dirty="0">
                <a:latin typeface="Arial" panose="020B0604020202020204" pitchFamily="34" charset="0"/>
                <a:ea typeface="DejaVu Sans"/>
                <a:cs typeface="Arial" panose="020B0604020202020204" pitchFamily="34" charset="0"/>
              </a:rPr>
              <a:t>Nyctalus noctula </a:t>
            </a:r>
            <a:r>
              <a:rPr lang="fr-FR" b="1" i="1" dirty="0">
                <a:solidFill>
                  <a:srgbClr val="FF0000"/>
                </a:solidFill>
                <a:latin typeface="Arial" panose="020B0604020202020204" pitchFamily="34" charset="0"/>
                <a:ea typeface="DejaVu Sans"/>
                <a:cs typeface="Arial" panose="020B0604020202020204" pitchFamily="34" charset="0"/>
              </a:rPr>
              <a:t>-42 to -73%</a:t>
            </a:r>
          </a:p>
          <a:p>
            <a:pPr marL="285750" indent="-285750" eaLnBrk="1" fontAlgn="auto" hangingPunct="1">
              <a:spcBef>
                <a:spcPts val="0"/>
              </a:spcBef>
              <a:spcAft>
                <a:spcPts val="0"/>
              </a:spcAft>
              <a:buFont typeface="Arial" panose="020B0604020202020204" pitchFamily="34" charset="0"/>
              <a:buChar char="•"/>
              <a:defRPr/>
            </a:pPr>
            <a:r>
              <a:rPr lang="fr-FR" i="1" dirty="0">
                <a:latin typeface="Arial" panose="020B0604020202020204" pitchFamily="34" charset="0"/>
                <a:cs typeface="Arial" panose="020B0604020202020204" pitchFamily="34" charset="0"/>
              </a:rPr>
              <a:t>Pipistrellus nathusii </a:t>
            </a:r>
            <a:r>
              <a:rPr lang="fr-FR" b="1" i="1" dirty="0">
                <a:solidFill>
                  <a:srgbClr val="FF0000"/>
                </a:solidFill>
                <a:latin typeface="Arial" panose="020B0604020202020204" pitchFamily="34" charset="0"/>
                <a:cs typeface="Arial" panose="020B0604020202020204" pitchFamily="34" charset="0"/>
              </a:rPr>
              <a:t>-15 to -59%</a:t>
            </a:r>
          </a:p>
          <a:p>
            <a:pPr marL="285750" lvl="0" indent="-285750" eaLnBrk="1" fontAlgn="auto" hangingPunct="1">
              <a:spcBef>
                <a:spcPts val="0"/>
              </a:spcBef>
              <a:spcAft>
                <a:spcPts val="0"/>
              </a:spcAft>
              <a:buFont typeface="Arial" panose="020B0604020202020204" pitchFamily="34" charset="0"/>
              <a:buChar char="•"/>
              <a:defRPr/>
            </a:pPr>
            <a:r>
              <a:rPr lang="fr-FR" i="1" dirty="0">
                <a:latin typeface="Arial" panose="020B0604020202020204" pitchFamily="34" charset="0"/>
                <a:ea typeface="DejaVu Sans"/>
                <a:cs typeface="Arial" panose="020B0604020202020204" pitchFamily="34" charset="0"/>
              </a:rPr>
              <a:t>Eptesicus serotinus </a:t>
            </a:r>
            <a:r>
              <a:rPr lang="fr-FR" b="1" i="1" dirty="0">
                <a:solidFill>
                  <a:srgbClr val="FF0000"/>
                </a:solidFill>
                <a:latin typeface="Arial" panose="020B0604020202020204" pitchFamily="34" charset="0"/>
                <a:ea typeface="DejaVu Sans"/>
                <a:cs typeface="Arial" panose="020B0604020202020204" pitchFamily="34" charset="0"/>
              </a:rPr>
              <a:t>-16 to -42%</a:t>
            </a:r>
          </a:p>
          <a:p>
            <a:pPr marL="285750" lvl="0" indent="-285750" eaLnBrk="1" fontAlgn="auto" hangingPunct="1">
              <a:spcBef>
                <a:spcPts val="0"/>
              </a:spcBef>
              <a:spcAft>
                <a:spcPts val="0"/>
              </a:spcAft>
              <a:buFont typeface="Arial" panose="020B0604020202020204" pitchFamily="34" charset="0"/>
              <a:buChar char="•"/>
              <a:defRPr/>
            </a:pPr>
            <a:r>
              <a:rPr lang="fr-FR" i="1" dirty="0">
                <a:latin typeface="Arial" panose="020B0604020202020204" pitchFamily="34" charset="0"/>
                <a:ea typeface="DejaVu Sans"/>
                <a:cs typeface="Arial" panose="020B0604020202020204" pitchFamily="34" charset="0"/>
              </a:rPr>
              <a:t>Pipistrellus </a:t>
            </a:r>
            <a:r>
              <a:rPr lang="fr-FR" i="1" dirty="0" err="1">
                <a:latin typeface="Arial" panose="020B0604020202020204" pitchFamily="34" charset="0"/>
                <a:ea typeface="DejaVu Sans"/>
                <a:cs typeface="Arial" panose="020B0604020202020204" pitchFamily="34" charset="0"/>
              </a:rPr>
              <a:t>pipistrellus</a:t>
            </a:r>
            <a:r>
              <a:rPr lang="fr-FR" i="1" dirty="0">
                <a:latin typeface="Arial" panose="020B0604020202020204" pitchFamily="34" charset="0"/>
                <a:ea typeface="DejaVu Sans"/>
                <a:cs typeface="Arial" panose="020B0604020202020204" pitchFamily="34" charset="0"/>
              </a:rPr>
              <a:t> </a:t>
            </a:r>
            <a:r>
              <a:rPr lang="fr-FR" b="1" i="1" dirty="0">
                <a:solidFill>
                  <a:srgbClr val="FF0000"/>
                </a:solidFill>
                <a:latin typeface="Arial" panose="020B0604020202020204" pitchFamily="34" charset="0"/>
                <a:ea typeface="DejaVu Sans"/>
                <a:cs typeface="Arial" panose="020B0604020202020204" pitchFamily="34" charset="0"/>
              </a:rPr>
              <a:t>-19 à -31%</a:t>
            </a:r>
          </a:p>
          <a:p>
            <a:pPr marL="285750" lvl="0" indent="-285750" eaLnBrk="1" fontAlgn="auto" hangingPunct="1">
              <a:spcBef>
                <a:spcPts val="0"/>
              </a:spcBef>
              <a:spcAft>
                <a:spcPts val="0"/>
              </a:spcAft>
              <a:buFont typeface="Arial" panose="020B0604020202020204" pitchFamily="34" charset="0"/>
              <a:buChar char="•"/>
              <a:defRPr/>
            </a:pPr>
            <a:endParaRPr lang="fr-FR" dirty="0">
              <a:solidFill>
                <a:srgbClr val="FF0000"/>
              </a:solidFill>
              <a:latin typeface="Arial" panose="020B0604020202020204" pitchFamily="34" charset="0"/>
              <a:ea typeface="DejaVu Sans"/>
              <a:cs typeface="Arial" panose="020B0604020202020204" pitchFamily="34" charset="0"/>
            </a:endParaRPr>
          </a:p>
          <a:p>
            <a:pPr marL="285750" lvl="0" indent="-285750" eaLnBrk="1" fontAlgn="auto" hangingPunct="1">
              <a:spcBef>
                <a:spcPts val="0"/>
              </a:spcBef>
              <a:spcAft>
                <a:spcPts val="0"/>
              </a:spcAft>
              <a:buFont typeface="Arial" panose="020B0604020202020204" pitchFamily="34" charset="0"/>
              <a:buChar char="•"/>
              <a:defRPr/>
            </a:pPr>
            <a:r>
              <a:rPr lang="fr-FR" i="1" dirty="0">
                <a:latin typeface="Arial" panose="020B0604020202020204" pitchFamily="34" charset="0"/>
                <a:ea typeface="DejaVu Sans"/>
                <a:cs typeface="Arial" panose="020B0604020202020204" pitchFamily="34" charset="0"/>
              </a:rPr>
              <a:t>P. kuhlii </a:t>
            </a:r>
            <a:r>
              <a:rPr lang="fr-FR" dirty="0">
                <a:latin typeface="Arial" panose="020B0604020202020204" pitchFamily="34" charset="0"/>
                <a:ea typeface="DejaVu Sans"/>
                <a:cs typeface="Arial" panose="020B0604020202020204" pitchFamily="34" charset="0"/>
              </a:rPr>
              <a:t>and </a:t>
            </a:r>
            <a:r>
              <a:rPr lang="fr-FR" i="1" dirty="0">
                <a:latin typeface="Arial" panose="020B0604020202020204" pitchFamily="34" charset="0"/>
                <a:ea typeface="DejaVu Sans"/>
                <a:cs typeface="Arial" panose="020B0604020202020204" pitchFamily="34" charset="0"/>
              </a:rPr>
              <a:t>N. leisleri</a:t>
            </a:r>
            <a:r>
              <a:rPr lang="fr-FR" dirty="0">
                <a:latin typeface="Arial" panose="020B0604020202020204" pitchFamily="34" charset="0"/>
                <a:ea typeface="DejaVu Sans"/>
                <a:cs typeface="Arial" panose="020B0604020202020204" pitchFamily="34" charset="0"/>
              </a:rPr>
              <a:t> are stable</a:t>
            </a:r>
          </a:p>
        </p:txBody>
      </p:sp>
      <p:grpSp>
        <p:nvGrpSpPr>
          <p:cNvPr id="8" name="Groupe 7">
            <a:extLst>
              <a:ext uri="{FF2B5EF4-FFF2-40B4-BE49-F238E27FC236}">
                <a16:creationId xmlns:a16="http://schemas.microsoft.com/office/drawing/2014/main" id="{938F3A8A-40EF-46E7-A15F-9BD0729E478B}"/>
              </a:ext>
            </a:extLst>
          </p:cNvPr>
          <p:cNvGrpSpPr/>
          <p:nvPr/>
        </p:nvGrpSpPr>
        <p:grpSpPr>
          <a:xfrm>
            <a:off x="4414641" y="1179268"/>
            <a:ext cx="4606483" cy="2579354"/>
            <a:chOff x="4537517" y="4183452"/>
            <a:chExt cx="4606483" cy="2579354"/>
          </a:xfrm>
        </p:grpSpPr>
        <p:pic>
          <p:nvPicPr>
            <p:cNvPr id="9" name="Picture 2" descr="https://inaturalist-open-data.s3.amazonaws.com/photos/90975725/large.jpeg?1597951629">
              <a:extLst>
                <a:ext uri="{FF2B5EF4-FFF2-40B4-BE49-F238E27FC236}">
                  <a16:creationId xmlns:a16="http://schemas.microsoft.com/office/drawing/2014/main" id="{CF9F47C9-73BF-4E8E-81CF-3EC9E28716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1889" y="4183452"/>
              <a:ext cx="2162111" cy="144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EBC653C-B1C4-422E-8C47-EF5075782484}"/>
                </a:ext>
              </a:extLst>
            </p:cNvPr>
            <p:cNvSpPr/>
            <p:nvPr/>
          </p:nvSpPr>
          <p:spPr>
            <a:xfrm>
              <a:off x="4537517" y="5839476"/>
              <a:ext cx="4572000" cy="923330"/>
            </a:xfrm>
            <a:prstGeom prst="rect">
              <a:avLst/>
            </a:prstGeom>
          </p:spPr>
          <p:txBody>
            <a:bodyPr>
              <a:spAutoFit/>
            </a:bodyPr>
            <a:lstStyle/>
            <a:p>
              <a:pPr algn="r"/>
              <a:r>
                <a:rPr lang="fr-FR" dirty="0"/>
                <a:t>…and</a:t>
              </a:r>
              <a:r>
                <a:rPr lang="fr-FR" dirty="0">
                  <a:solidFill>
                    <a:srgbClr val="FF0000"/>
                  </a:solidFill>
                </a:rPr>
                <a:t> </a:t>
              </a:r>
              <a:r>
                <a:rPr lang="fr-FR" b="1" dirty="0" err="1">
                  <a:solidFill>
                    <a:srgbClr val="FF0000"/>
                  </a:solidFill>
                </a:rPr>
                <a:t>significant</a:t>
              </a:r>
              <a:r>
                <a:rPr lang="fr-FR" b="1" dirty="0">
                  <a:solidFill>
                    <a:srgbClr val="FF0000"/>
                  </a:solidFill>
                </a:rPr>
                <a:t> </a:t>
              </a:r>
              <a:r>
                <a:rPr lang="fr-FR" b="1" dirty="0" err="1">
                  <a:solidFill>
                    <a:srgbClr val="FF0000"/>
                  </a:solidFill>
                </a:rPr>
                <a:t>decline</a:t>
              </a:r>
              <a:r>
                <a:rPr lang="fr-FR" b="1" dirty="0">
                  <a:solidFill>
                    <a:srgbClr val="FF0000"/>
                  </a:solidFill>
                </a:rPr>
                <a:t> </a:t>
              </a:r>
              <a:r>
                <a:rPr lang="fr-FR" dirty="0"/>
                <a:t>for 4 bush-cricket </a:t>
              </a:r>
              <a:r>
                <a:rPr lang="fr-FR" dirty="0" err="1"/>
                <a:t>species</a:t>
              </a:r>
              <a:r>
                <a:rPr lang="fr-FR" dirty="0"/>
                <a:t> and</a:t>
              </a:r>
              <a:r>
                <a:rPr lang="fr-FR" dirty="0">
                  <a:solidFill>
                    <a:schemeClr val="accent3">
                      <a:lumMod val="75000"/>
                    </a:schemeClr>
                  </a:solidFill>
                </a:rPr>
                <a:t> </a:t>
              </a:r>
              <a:r>
                <a:rPr lang="fr-FR" b="1" dirty="0">
                  <a:solidFill>
                    <a:srgbClr val="00B050"/>
                  </a:solidFill>
                </a:rPr>
                <a:t>1 </a:t>
              </a:r>
              <a:r>
                <a:rPr lang="fr-FR" b="1" dirty="0" err="1">
                  <a:solidFill>
                    <a:srgbClr val="00B050"/>
                  </a:solidFill>
                </a:rPr>
                <a:t>significant</a:t>
              </a:r>
              <a:r>
                <a:rPr lang="fr-FR" b="1" dirty="0">
                  <a:solidFill>
                    <a:srgbClr val="00B050"/>
                  </a:solidFill>
                </a:rPr>
                <a:t> </a:t>
              </a:r>
              <a:r>
                <a:rPr lang="fr-FR" b="1" dirty="0" err="1">
                  <a:solidFill>
                    <a:srgbClr val="00B050"/>
                  </a:solidFill>
                </a:rPr>
                <a:t>increase</a:t>
              </a:r>
              <a:r>
                <a:rPr lang="fr-FR" dirty="0">
                  <a:solidFill>
                    <a:schemeClr val="accent3">
                      <a:lumMod val="75000"/>
                    </a:schemeClr>
                  </a:solidFill>
                </a:rPr>
                <a:t> </a:t>
              </a:r>
              <a:r>
                <a:rPr lang="fr-FR" dirty="0"/>
                <a:t>for </a:t>
              </a:r>
              <a:r>
                <a:rPr lang="fr-FR" i="1" dirty="0" err="1"/>
                <a:t>Phaneroptera</a:t>
              </a:r>
              <a:r>
                <a:rPr lang="fr-FR" i="1" dirty="0"/>
                <a:t> nana</a:t>
              </a:r>
            </a:p>
          </p:txBody>
        </p:sp>
      </p:grpSp>
    </p:spTree>
    <p:extLst>
      <p:ext uri="{BB962C8B-B14F-4D97-AF65-F5344CB8AC3E}">
        <p14:creationId xmlns:p14="http://schemas.microsoft.com/office/powerpoint/2010/main" val="428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a:bodyPr>
          <a:lstStyle/>
          <a:p>
            <a:r>
              <a:rPr lang="en-US" dirty="0"/>
              <a:t>Studies on the anthropogenic impacts on bats</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520571" y="2401002"/>
            <a:ext cx="8102857"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400" b="1" dirty="0"/>
              <a:t>		Léa </a:t>
            </a:r>
            <a:r>
              <a:rPr lang="fr-FR" sz="2400" b="1" dirty="0" err="1"/>
              <a:t>Mariton</a:t>
            </a:r>
            <a:endParaRPr lang="fr-FR" sz="2400" b="1" dirty="0"/>
          </a:p>
          <a:p>
            <a:pPr marL="0" indent="0">
              <a:buNone/>
            </a:pPr>
            <a:r>
              <a:rPr lang="fr-FR" sz="2400" dirty="0" err="1"/>
              <a:t>Effect</a:t>
            </a:r>
            <a:r>
              <a:rPr lang="fr-FR" sz="2400" dirty="0"/>
              <a:t> of ALAN (</a:t>
            </a:r>
            <a:r>
              <a:rPr lang="fr-FR" sz="2400" dirty="0" err="1"/>
              <a:t>Artificial</a:t>
            </a:r>
            <a:r>
              <a:rPr lang="fr-FR" sz="2400" dirty="0"/>
              <a:t> Light At Night) on bat </a:t>
            </a:r>
            <a:r>
              <a:rPr lang="fr-FR" sz="2400" dirty="0" err="1"/>
              <a:t>activity</a:t>
            </a:r>
            <a:r>
              <a:rPr lang="fr-FR" sz="2400" dirty="0"/>
              <a:t> </a:t>
            </a:r>
            <a:r>
              <a:rPr lang="fr-FR" sz="2400" dirty="0" err="1"/>
              <a:t>peak</a:t>
            </a:r>
            <a:r>
              <a:rPr lang="fr-FR" sz="2400" dirty="0"/>
              <a:t>:</a:t>
            </a:r>
            <a:br>
              <a:rPr lang="fr-FR" sz="2400" dirty="0"/>
            </a:br>
            <a:endParaRPr lang="fr-FR" sz="2400" dirty="0"/>
          </a:p>
          <a:p>
            <a:pPr lvl="1"/>
            <a:r>
              <a:rPr lang="fr-FR" dirty="0"/>
              <a:t>		OR	      = </a:t>
            </a:r>
            <a:r>
              <a:rPr lang="fr-FR" dirty="0" err="1"/>
              <a:t>delayed</a:t>
            </a:r>
            <a:r>
              <a:rPr lang="fr-FR" dirty="0"/>
              <a:t> </a:t>
            </a:r>
            <a:r>
              <a:rPr lang="fr-FR" dirty="0" err="1"/>
              <a:t>activity</a:t>
            </a:r>
            <a:br>
              <a:rPr lang="fr-FR" dirty="0"/>
            </a:br>
            <a:r>
              <a:rPr lang="fr-FR" dirty="0"/>
              <a:t>  </a:t>
            </a:r>
          </a:p>
          <a:p>
            <a:pPr lvl="1"/>
            <a:r>
              <a:rPr lang="fr-FR" dirty="0"/>
              <a:t>   	  +	      = </a:t>
            </a:r>
            <a:r>
              <a:rPr lang="fr-FR" dirty="0" err="1"/>
              <a:t>earlier</a:t>
            </a:r>
            <a:r>
              <a:rPr lang="fr-FR" dirty="0"/>
              <a:t> </a:t>
            </a:r>
            <a:r>
              <a:rPr lang="fr-FR" dirty="0" err="1"/>
              <a:t>activity</a:t>
            </a:r>
            <a:br>
              <a:rPr lang="fr-FR" dirty="0"/>
            </a:br>
            <a:endParaRPr lang="fr-FR" dirty="0"/>
          </a:p>
          <a:p>
            <a:pPr lvl="1"/>
            <a:r>
              <a:rPr lang="fr-FR" dirty="0"/>
              <a:t> 	 	 +	      = ++</a:t>
            </a:r>
            <a:r>
              <a:rPr lang="fr-FR" dirty="0" err="1"/>
              <a:t>delayed</a:t>
            </a:r>
            <a:r>
              <a:rPr lang="fr-FR" dirty="0"/>
              <a:t> </a:t>
            </a:r>
            <a:r>
              <a:rPr lang="fr-FR" dirty="0" err="1"/>
              <a:t>activity</a:t>
            </a:r>
            <a:endParaRPr lang="fr-FR" dirty="0"/>
          </a:p>
          <a:p>
            <a:endParaRPr lang="fr-FR" sz="2400" dirty="0"/>
          </a:p>
        </p:txBody>
      </p:sp>
      <p:grpSp>
        <p:nvGrpSpPr>
          <p:cNvPr id="39" name="Groupe 38">
            <a:extLst>
              <a:ext uri="{FF2B5EF4-FFF2-40B4-BE49-F238E27FC236}">
                <a16:creationId xmlns:a16="http://schemas.microsoft.com/office/drawing/2014/main" id="{BACA81AA-3362-41B4-9A3A-A4F1DAE70E99}"/>
              </a:ext>
            </a:extLst>
          </p:cNvPr>
          <p:cNvGrpSpPr/>
          <p:nvPr/>
        </p:nvGrpSpPr>
        <p:grpSpPr>
          <a:xfrm>
            <a:off x="1717248" y="3491782"/>
            <a:ext cx="1925100" cy="673224"/>
            <a:chOff x="1717248" y="3491782"/>
            <a:chExt cx="1925100" cy="673224"/>
          </a:xfrm>
        </p:grpSpPr>
        <p:grpSp>
          <p:nvGrpSpPr>
            <p:cNvPr id="6" name="Graphique 4" descr="Ampoule et engrenage">
              <a:extLst>
                <a:ext uri="{FF2B5EF4-FFF2-40B4-BE49-F238E27FC236}">
                  <a16:creationId xmlns:a16="http://schemas.microsoft.com/office/drawing/2014/main" id="{49F03BDC-AD78-447E-8B74-F93EB76BBE15}"/>
                </a:ext>
              </a:extLst>
            </p:cNvPr>
            <p:cNvGrpSpPr/>
            <p:nvPr/>
          </p:nvGrpSpPr>
          <p:grpSpPr>
            <a:xfrm>
              <a:off x="1717248" y="3560104"/>
              <a:ext cx="481111" cy="553652"/>
              <a:chOff x="5065961" y="4330475"/>
              <a:chExt cx="769143" cy="834009"/>
            </a:xfrm>
          </p:grpSpPr>
          <p:sp>
            <p:nvSpPr>
              <p:cNvPr id="8" name="Forme libre : forme 7">
                <a:extLst>
                  <a:ext uri="{FF2B5EF4-FFF2-40B4-BE49-F238E27FC236}">
                    <a16:creationId xmlns:a16="http://schemas.microsoft.com/office/drawing/2014/main" id="{4FB59EFC-9A56-46A1-8C15-D2426A6ED0D2}"/>
                  </a:ext>
                </a:extLst>
              </p:cNvPr>
              <p:cNvSpPr/>
              <p:nvPr/>
            </p:nvSpPr>
            <p:spPr>
              <a:xfrm>
                <a:off x="5337802" y="5004750"/>
                <a:ext cx="228600" cy="66675"/>
              </a:xfrm>
              <a:custGeom>
                <a:avLst/>
                <a:gdLst>
                  <a:gd name="connsiteX0" fmla="*/ 196979 w 228600"/>
                  <a:gd name="connsiteY0" fmla="*/ 7144 h 66675"/>
                  <a:gd name="connsiteX1" fmla="*/ 33053 w 228600"/>
                  <a:gd name="connsiteY1" fmla="*/ 7144 h 66675"/>
                  <a:gd name="connsiteX2" fmla="*/ 7192 w 228600"/>
                  <a:gd name="connsiteY2" fmla="*/ 36242 h 66675"/>
                  <a:gd name="connsiteX3" fmla="*/ 33053 w 228600"/>
                  <a:gd name="connsiteY3" fmla="*/ 62103 h 66675"/>
                  <a:gd name="connsiteX4" fmla="*/ 196979 w 228600"/>
                  <a:gd name="connsiteY4" fmla="*/ 62103 h 66675"/>
                  <a:gd name="connsiteX5" fmla="*/ 222840 w 228600"/>
                  <a:gd name="connsiteY5" fmla="*/ 33005 h 66675"/>
                  <a:gd name="connsiteX6" fmla="*/ 196979 w 228600"/>
                  <a:gd name="connsiteY6"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66675">
                    <a:moveTo>
                      <a:pt x="196979" y="7144"/>
                    </a:moveTo>
                    <a:lnTo>
                      <a:pt x="33053" y="7144"/>
                    </a:lnTo>
                    <a:cubicBezTo>
                      <a:pt x="17877" y="8038"/>
                      <a:pt x="6299" y="21066"/>
                      <a:pt x="7192" y="36242"/>
                    </a:cubicBezTo>
                    <a:cubicBezTo>
                      <a:pt x="8013" y="50171"/>
                      <a:pt x="19125" y="61283"/>
                      <a:pt x="33053" y="62103"/>
                    </a:cubicBezTo>
                    <a:lnTo>
                      <a:pt x="196979" y="62103"/>
                    </a:lnTo>
                    <a:cubicBezTo>
                      <a:pt x="212155" y="61209"/>
                      <a:pt x="223734" y="48181"/>
                      <a:pt x="222840" y="33005"/>
                    </a:cubicBezTo>
                    <a:cubicBezTo>
                      <a:pt x="222019" y="19076"/>
                      <a:pt x="210907" y="7964"/>
                      <a:pt x="196979" y="7144"/>
                    </a:cubicBezTo>
                    <a:close/>
                  </a:path>
                </a:pathLst>
              </a:custGeom>
              <a:solidFill>
                <a:srgbClr val="FFC000"/>
              </a:solidFill>
              <a:ln w="9525" cap="flat">
                <a:noFill/>
                <a:prstDash val="solid"/>
                <a:miter/>
              </a:ln>
            </p:spPr>
            <p:txBody>
              <a:bodyPr rtlCol="0" anchor="ctr"/>
              <a:lstStyle/>
              <a:p>
                <a:endParaRPr lang="fr-FR"/>
              </a:p>
            </p:txBody>
          </p:sp>
          <p:sp>
            <p:nvSpPr>
              <p:cNvPr id="9" name="Forme libre : forme 8">
                <a:extLst>
                  <a:ext uri="{FF2B5EF4-FFF2-40B4-BE49-F238E27FC236}">
                    <a16:creationId xmlns:a16="http://schemas.microsoft.com/office/drawing/2014/main" id="{8D7DA931-E89F-4D49-9651-9E7694B9BB06}"/>
                  </a:ext>
                </a:extLst>
              </p:cNvPr>
              <p:cNvSpPr/>
              <p:nvPr/>
            </p:nvSpPr>
            <p:spPr>
              <a:xfrm>
                <a:off x="5386191" y="5097809"/>
                <a:ext cx="123825" cy="66675"/>
              </a:xfrm>
              <a:custGeom>
                <a:avLst/>
                <a:gdLst>
                  <a:gd name="connsiteX0" fmla="*/ 66675 w 123825"/>
                  <a:gd name="connsiteY0" fmla="*/ 62103 h 66675"/>
                  <a:gd name="connsiteX1" fmla="*/ 126111 w 123825"/>
                  <a:gd name="connsiteY1" fmla="*/ 7144 h 66675"/>
                  <a:gd name="connsiteX2" fmla="*/ 7144 w 123825"/>
                  <a:gd name="connsiteY2" fmla="*/ 7144 h 66675"/>
                  <a:gd name="connsiteX3" fmla="*/ 66675 w 123825"/>
                  <a:gd name="connsiteY3" fmla="*/ 62103 h 66675"/>
                </a:gdLst>
                <a:ahLst/>
                <a:cxnLst>
                  <a:cxn ang="0">
                    <a:pos x="connsiteX0" y="connsiteY0"/>
                  </a:cxn>
                  <a:cxn ang="0">
                    <a:pos x="connsiteX1" y="connsiteY1"/>
                  </a:cxn>
                  <a:cxn ang="0">
                    <a:pos x="connsiteX2" y="connsiteY2"/>
                  </a:cxn>
                  <a:cxn ang="0">
                    <a:pos x="connsiteX3" y="connsiteY3"/>
                  </a:cxn>
                </a:cxnLst>
                <a:rect l="l" t="t" r="r" b="b"/>
                <a:pathLst>
                  <a:path w="123825" h="66675">
                    <a:moveTo>
                      <a:pt x="66675" y="62103"/>
                    </a:moveTo>
                    <a:cubicBezTo>
                      <a:pt x="97775" y="62053"/>
                      <a:pt x="123631" y="38145"/>
                      <a:pt x="126111" y="7144"/>
                    </a:cubicBezTo>
                    <a:lnTo>
                      <a:pt x="7144" y="7144"/>
                    </a:lnTo>
                    <a:cubicBezTo>
                      <a:pt x="9671" y="38160"/>
                      <a:pt x="35557" y="62057"/>
                      <a:pt x="66675" y="62103"/>
                    </a:cubicBezTo>
                    <a:close/>
                  </a:path>
                </a:pathLst>
              </a:custGeom>
              <a:solidFill>
                <a:srgbClr val="FFC000"/>
              </a:solidFill>
              <a:ln w="952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A16559A1-88ED-49B9-8CA8-603568A4C56B}"/>
                  </a:ext>
                </a:extLst>
              </p:cNvPr>
              <p:cNvSpPr/>
              <p:nvPr/>
            </p:nvSpPr>
            <p:spPr>
              <a:xfrm>
                <a:off x="5207312" y="4472588"/>
                <a:ext cx="485775" cy="504825"/>
              </a:xfrm>
              <a:custGeom>
                <a:avLst/>
                <a:gdLst>
                  <a:gd name="connsiteX0" fmla="*/ 483394 w 485775"/>
                  <a:gd name="connsiteY0" fmla="*/ 250508 h 504825"/>
                  <a:gd name="connsiteX1" fmla="*/ 483394 w 485775"/>
                  <a:gd name="connsiteY1" fmla="*/ 242316 h 504825"/>
                  <a:gd name="connsiteX2" fmla="*/ 245269 w 485775"/>
                  <a:gd name="connsiteY2" fmla="*/ 7144 h 504825"/>
                  <a:gd name="connsiteX3" fmla="*/ 245269 w 485775"/>
                  <a:gd name="connsiteY3" fmla="*/ 7144 h 504825"/>
                  <a:gd name="connsiteX4" fmla="*/ 7144 w 485775"/>
                  <a:gd name="connsiteY4" fmla="*/ 242316 h 504825"/>
                  <a:gd name="connsiteX5" fmla="*/ 7144 w 485775"/>
                  <a:gd name="connsiteY5" fmla="*/ 250508 h 504825"/>
                  <a:gd name="connsiteX6" fmla="*/ 23717 w 485775"/>
                  <a:gd name="connsiteY6" fmla="*/ 332899 h 504825"/>
                  <a:gd name="connsiteX7" fmla="*/ 65056 w 485775"/>
                  <a:gd name="connsiteY7" fmla="*/ 400622 h 504825"/>
                  <a:gd name="connsiteX8" fmla="*/ 120777 w 485775"/>
                  <a:gd name="connsiteY8" fmla="*/ 491109 h 504825"/>
                  <a:gd name="connsiteX9" fmla="*/ 137160 w 485775"/>
                  <a:gd name="connsiteY9" fmla="*/ 501206 h 504825"/>
                  <a:gd name="connsiteX10" fmla="*/ 353378 w 485775"/>
                  <a:gd name="connsiteY10" fmla="*/ 501206 h 504825"/>
                  <a:gd name="connsiteX11" fmla="*/ 369761 w 485775"/>
                  <a:gd name="connsiteY11" fmla="*/ 491109 h 504825"/>
                  <a:gd name="connsiteX12" fmla="*/ 425482 w 485775"/>
                  <a:gd name="connsiteY12" fmla="*/ 400622 h 504825"/>
                  <a:gd name="connsiteX13" fmla="*/ 466820 w 485775"/>
                  <a:gd name="connsiteY13" fmla="*/ 332899 h 504825"/>
                  <a:gd name="connsiteX14" fmla="*/ 483394 w 485775"/>
                  <a:gd name="connsiteY14" fmla="*/ 250508 h 504825"/>
                  <a:gd name="connsiteX15" fmla="*/ 428530 w 485775"/>
                  <a:gd name="connsiteY15" fmla="*/ 249650 h 504825"/>
                  <a:gd name="connsiteX16" fmla="*/ 415862 w 485775"/>
                  <a:gd name="connsiteY16" fmla="*/ 313658 h 504825"/>
                  <a:gd name="connsiteX17" fmla="*/ 385000 w 485775"/>
                  <a:gd name="connsiteY17" fmla="*/ 363950 h 504825"/>
                  <a:gd name="connsiteX18" fmla="*/ 330994 w 485775"/>
                  <a:gd name="connsiteY18" fmla="*/ 446056 h 504825"/>
                  <a:gd name="connsiteX19" fmla="*/ 159544 w 485775"/>
                  <a:gd name="connsiteY19" fmla="*/ 446056 h 504825"/>
                  <a:gd name="connsiteX20" fmla="*/ 106013 w 485775"/>
                  <a:gd name="connsiteY20" fmla="*/ 363665 h 504825"/>
                  <a:gd name="connsiteX21" fmla="*/ 75152 w 485775"/>
                  <a:gd name="connsiteY21" fmla="*/ 313373 h 504825"/>
                  <a:gd name="connsiteX22" fmla="*/ 62008 w 485775"/>
                  <a:gd name="connsiteY22" fmla="*/ 249364 h 504825"/>
                  <a:gd name="connsiteX23" fmla="*/ 62008 w 485775"/>
                  <a:gd name="connsiteY23" fmla="*/ 242507 h 504825"/>
                  <a:gd name="connsiteX24" fmla="*/ 244983 w 485775"/>
                  <a:gd name="connsiteY24" fmla="*/ 61531 h 504825"/>
                  <a:gd name="connsiteX25" fmla="*/ 244983 w 485775"/>
                  <a:gd name="connsiteY25" fmla="*/ 61531 h 504825"/>
                  <a:gd name="connsiteX26" fmla="*/ 427958 w 485775"/>
                  <a:gd name="connsiteY26" fmla="*/ 24250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775" h="504825">
                    <a:moveTo>
                      <a:pt x="483394" y="250508"/>
                    </a:moveTo>
                    <a:lnTo>
                      <a:pt x="483394" y="242316"/>
                    </a:lnTo>
                    <a:cubicBezTo>
                      <a:pt x="480967" y="112304"/>
                      <a:pt x="375301" y="7948"/>
                      <a:pt x="245269" y="7144"/>
                    </a:cubicBezTo>
                    <a:lnTo>
                      <a:pt x="245269" y="7144"/>
                    </a:lnTo>
                    <a:cubicBezTo>
                      <a:pt x="115236" y="7948"/>
                      <a:pt x="9571" y="112304"/>
                      <a:pt x="7144" y="242316"/>
                    </a:cubicBezTo>
                    <a:lnTo>
                      <a:pt x="7144" y="250508"/>
                    </a:lnTo>
                    <a:cubicBezTo>
                      <a:pt x="8014" y="278705"/>
                      <a:pt x="13617" y="306557"/>
                      <a:pt x="23717" y="332899"/>
                    </a:cubicBezTo>
                    <a:cubicBezTo>
                      <a:pt x="33358" y="357752"/>
                      <a:pt x="47356" y="380687"/>
                      <a:pt x="65056" y="400622"/>
                    </a:cubicBezTo>
                    <a:cubicBezTo>
                      <a:pt x="86868" y="424339"/>
                      <a:pt x="110680" y="470535"/>
                      <a:pt x="120777" y="491109"/>
                    </a:cubicBezTo>
                    <a:cubicBezTo>
                      <a:pt x="123865" y="497324"/>
                      <a:pt x="130220" y="501240"/>
                      <a:pt x="137160" y="501206"/>
                    </a:cubicBezTo>
                    <a:lnTo>
                      <a:pt x="353378" y="501206"/>
                    </a:lnTo>
                    <a:cubicBezTo>
                      <a:pt x="360317" y="501240"/>
                      <a:pt x="366673" y="497324"/>
                      <a:pt x="369761" y="491109"/>
                    </a:cubicBezTo>
                    <a:cubicBezTo>
                      <a:pt x="379857" y="470535"/>
                      <a:pt x="403670" y="424434"/>
                      <a:pt x="425482" y="400622"/>
                    </a:cubicBezTo>
                    <a:cubicBezTo>
                      <a:pt x="443181" y="380687"/>
                      <a:pt x="457180" y="357752"/>
                      <a:pt x="466820" y="332899"/>
                    </a:cubicBezTo>
                    <a:cubicBezTo>
                      <a:pt x="476921" y="306557"/>
                      <a:pt x="482523" y="278705"/>
                      <a:pt x="483394" y="250508"/>
                    </a:cubicBezTo>
                    <a:close/>
                    <a:moveTo>
                      <a:pt x="428530" y="249650"/>
                    </a:moveTo>
                    <a:cubicBezTo>
                      <a:pt x="427853" y="271538"/>
                      <a:pt x="423573" y="293163"/>
                      <a:pt x="415862" y="313658"/>
                    </a:cubicBezTo>
                    <a:cubicBezTo>
                      <a:pt x="408629" y="332115"/>
                      <a:pt x="398180" y="349143"/>
                      <a:pt x="385000" y="363950"/>
                    </a:cubicBezTo>
                    <a:cubicBezTo>
                      <a:pt x="363858" y="389119"/>
                      <a:pt x="345732" y="416675"/>
                      <a:pt x="330994" y="446056"/>
                    </a:cubicBezTo>
                    <a:lnTo>
                      <a:pt x="159544" y="446056"/>
                    </a:lnTo>
                    <a:cubicBezTo>
                      <a:pt x="144974" y="416599"/>
                      <a:pt x="127008" y="388947"/>
                      <a:pt x="106013" y="363665"/>
                    </a:cubicBezTo>
                    <a:cubicBezTo>
                      <a:pt x="92834" y="348857"/>
                      <a:pt x="82385" y="331829"/>
                      <a:pt x="75152" y="313373"/>
                    </a:cubicBezTo>
                    <a:cubicBezTo>
                      <a:pt x="67279" y="292905"/>
                      <a:pt x="62837" y="271279"/>
                      <a:pt x="62008" y="249364"/>
                    </a:cubicBezTo>
                    <a:lnTo>
                      <a:pt x="62008" y="242507"/>
                    </a:lnTo>
                    <a:cubicBezTo>
                      <a:pt x="63714" y="142494"/>
                      <a:pt x="144957" y="62138"/>
                      <a:pt x="244983" y="61531"/>
                    </a:cubicBezTo>
                    <a:lnTo>
                      <a:pt x="244983" y="61531"/>
                    </a:lnTo>
                    <a:cubicBezTo>
                      <a:pt x="345009" y="62138"/>
                      <a:pt x="426252" y="142494"/>
                      <a:pt x="427958" y="242507"/>
                    </a:cubicBezTo>
                    <a:close/>
                  </a:path>
                </a:pathLst>
              </a:custGeom>
              <a:solidFill>
                <a:srgbClr val="FFC000"/>
              </a:solid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2CBB02BF-CEDF-44DA-B356-8601EB97CA24}"/>
                  </a:ext>
                </a:extLst>
              </p:cNvPr>
              <p:cNvSpPr/>
              <p:nvPr/>
            </p:nvSpPr>
            <p:spPr>
              <a:xfrm>
                <a:off x="5428482" y="4330475"/>
                <a:ext cx="47625" cy="114300"/>
              </a:xfrm>
              <a:custGeom>
                <a:avLst/>
                <a:gdLst>
                  <a:gd name="connsiteX0" fmla="*/ 26194 w 47625"/>
                  <a:gd name="connsiteY0" fmla="*/ 111919 h 114300"/>
                  <a:gd name="connsiteX1" fmla="*/ 45244 w 47625"/>
                  <a:gd name="connsiteY1" fmla="*/ 92869 h 114300"/>
                  <a:gd name="connsiteX2" fmla="*/ 45244 w 47625"/>
                  <a:gd name="connsiteY2" fmla="*/ 26194 h 114300"/>
                  <a:gd name="connsiteX3" fmla="*/ 26194 w 47625"/>
                  <a:gd name="connsiteY3" fmla="*/ 7144 h 114300"/>
                  <a:gd name="connsiteX4" fmla="*/ 7144 w 47625"/>
                  <a:gd name="connsiteY4" fmla="*/ 26194 h 114300"/>
                  <a:gd name="connsiteX5" fmla="*/ 7144 w 47625"/>
                  <a:gd name="connsiteY5" fmla="*/ 92869 h 114300"/>
                  <a:gd name="connsiteX6" fmla="*/ 26194 w 47625"/>
                  <a:gd name="connsiteY6" fmla="*/ 1119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14300">
                    <a:moveTo>
                      <a:pt x="26194" y="111919"/>
                    </a:moveTo>
                    <a:cubicBezTo>
                      <a:pt x="36715" y="111919"/>
                      <a:pt x="45244" y="103390"/>
                      <a:pt x="45244" y="92869"/>
                    </a:cubicBezTo>
                    <a:lnTo>
                      <a:pt x="45244" y="26194"/>
                    </a:lnTo>
                    <a:cubicBezTo>
                      <a:pt x="45244" y="15673"/>
                      <a:pt x="36715" y="7144"/>
                      <a:pt x="26194" y="7144"/>
                    </a:cubicBezTo>
                    <a:cubicBezTo>
                      <a:pt x="15672" y="7144"/>
                      <a:pt x="7144" y="15673"/>
                      <a:pt x="7144" y="26194"/>
                    </a:cubicBezTo>
                    <a:lnTo>
                      <a:pt x="7144" y="92869"/>
                    </a:lnTo>
                    <a:cubicBezTo>
                      <a:pt x="7144" y="103390"/>
                      <a:pt x="15672" y="111919"/>
                      <a:pt x="26194" y="111919"/>
                    </a:cubicBezTo>
                    <a:close/>
                  </a:path>
                </a:pathLst>
              </a:custGeom>
              <a:solidFill>
                <a:srgbClr val="000000"/>
              </a:solid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6085E2B2-966B-4A6B-A5D9-1BDE4CF595AE}"/>
                  </a:ext>
                </a:extLst>
              </p:cNvPr>
              <p:cNvSpPr/>
              <p:nvPr/>
            </p:nvSpPr>
            <p:spPr>
              <a:xfrm>
                <a:off x="5169399" y="4439865"/>
                <a:ext cx="95250" cy="95250"/>
              </a:xfrm>
              <a:custGeom>
                <a:avLst/>
                <a:gdLst>
                  <a:gd name="connsiteX0" fmla="*/ 59249 w 95250"/>
                  <a:gd name="connsiteY0" fmla="*/ 86254 h 95250"/>
                  <a:gd name="connsiteX1" fmla="*/ 86109 w 95250"/>
                  <a:gd name="connsiteY1" fmla="*/ 86254 h 95250"/>
                  <a:gd name="connsiteX2" fmla="*/ 86109 w 95250"/>
                  <a:gd name="connsiteY2" fmla="*/ 59394 h 95250"/>
                  <a:gd name="connsiteX3" fmla="*/ 38960 w 95250"/>
                  <a:gd name="connsiteY3" fmla="*/ 12054 h 95250"/>
                  <a:gd name="connsiteX4" fmla="*/ 12054 w 95250"/>
                  <a:gd name="connsiteY4" fmla="*/ 13427 h 95250"/>
                  <a:gd name="connsiteX5" fmla="*/ 12100 w 95250"/>
                  <a:gd name="connsiteY5" fmla="*/ 390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95250">
                    <a:moveTo>
                      <a:pt x="59249" y="86254"/>
                    </a:moveTo>
                    <a:cubicBezTo>
                      <a:pt x="66679" y="93640"/>
                      <a:pt x="78679" y="93640"/>
                      <a:pt x="86109" y="86254"/>
                    </a:cubicBezTo>
                    <a:cubicBezTo>
                      <a:pt x="93495" y="78824"/>
                      <a:pt x="93495" y="66824"/>
                      <a:pt x="86109" y="59394"/>
                    </a:cubicBezTo>
                    <a:lnTo>
                      <a:pt x="38960" y="12054"/>
                    </a:lnTo>
                    <a:cubicBezTo>
                      <a:pt x="31152" y="5004"/>
                      <a:pt x="19105" y="5618"/>
                      <a:pt x="12054" y="13427"/>
                    </a:cubicBezTo>
                    <a:cubicBezTo>
                      <a:pt x="5489" y="20698"/>
                      <a:pt x="5509" y="31763"/>
                      <a:pt x="12100" y="39010"/>
                    </a:cubicBezTo>
                    <a:close/>
                  </a:path>
                </a:pathLst>
              </a:custGeom>
              <a:solidFill>
                <a:srgbClr val="000000"/>
              </a:solid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27E80752-4AED-46A8-A3EA-99554EBA0114}"/>
                  </a:ext>
                </a:extLst>
              </p:cNvPr>
              <p:cNvSpPr/>
              <p:nvPr/>
            </p:nvSpPr>
            <p:spPr>
              <a:xfrm>
                <a:off x="5640970" y="4444807"/>
                <a:ext cx="95250" cy="95250"/>
              </a:xfrm>
              <a:custGeom>
                <a:avLst/>
                <a:gdLst>
                  <a:gd name="connsiteX0" fmla="*/ 26590 w 95250"/>
                  <a:gd name="connsiteY0" fmla="*/ 90551 h 95250"/>
                  <a:gd name="connsiteX1" fmla="*/ 40115 w 95250"/>
                  <a:gd name="connsiteY1" fmla="*/ 84931 h 95250"/>
                  <a:gd name="connsiteX2" fmla="*/ 87169 w 95250"/>
                  <a:gd name="connsiteY2" fmla="*/ 37306 h 95250"/>
                  <a:gd name="connsiteX3" fmla="*/ 82808 w 95250"/>
                  <a:gd name="connsiteY3" fmla="*/ 10721 h 95250"/>
                  <a:gd name="connsiteX4" fmla="*/ 60308 w 95250"/>
                  <a:gd name="connsiteY4" fmla="*/ 10922 h 95250"/>
                  <a:gd name="connsiteX5" fmla="*/ 12683 w 95250"/>
                  <a:gd name="connsiteY5" fmla="*/ 58547 h 95250"/>
                  <a:gd name="connsiteX6" fmla="*/ 12683 w 95250"/>
                  <a:gd name="connsiteY6" fmla="*/ 85407 h 95250"/>
                  <a:gd name="connsiteX7" fmla="*/ 26590 w 95250"/>
                  <a:gd name="connsiteY7" fmla="*/ 905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26590" y="90551"/>
                    </a:moveTo>
                    <a:cubicBezTo>
                      <a:pt x="31666" y="90555"/>
                      <a:pt x="36536" y="88532"/>
                      <a:pt x="40115" y="84931"/>
                    </a:cubicBezTo>
                    <a:lnTo>
                      <a:pt x="87169" y="37306"/>
                    </a:lnTo>
                    <a:cubicBezTo>
                      <a:pt x="93305" y="28760"/>
                      <a:pt x="91354" y="16858"/>
                      <a:pt x="82808" y="10721"/>
                    </a:cubicBezTo>
                    <a:cubicBezTo>
                      <a:pt x="76065" y="5878"/>
                      <a:pt x="66963" y="5959"/>
                      <a:pt x="60308" y="10922"/>
                    </a:cubicBezTo>
                    <a:lnTo>
                      <a:pt x="12683" y="58547"/>
                    </a:lnTo>
                    <a:cubicBezTo>
                      <a:pt x="5297" y="65977"/>
                      <a:pt x="5297" y="77977"/>
                      <a:pt x="12683" y="85407"/>
                    </a:cubicBezTo>
                    <a:cubicBezTo>
                      <a:pt x="16434" y="88930"/>
                      <a:pt x="21450" y="90785"/>
                      <a:pt x="26590" y="90551"/>
                    </a:cubicBezTo>
                    <a:close/>
                  </a:path>
                </a:pathLst>
              </a:custGeom>
              <a:solidFill>
                <a:srgbClr val="000000"/>
              </a:solid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CC1D56E3-A538-4349-8A1E-2E493BDE16FC}"/>
                  </a:ext>
                </a:extLst>
              </p:cNvPr>
              <p:cNvSpPr/>
              <p:nvPr/>
            </p:nvSpPr>
            <p:spPr>
              <a:xfrm>
                <a:off x="5065961" y="4687663"/>
                <a:ext cx="114300" cy="47625"/>
              </a:xfrm>
              <a:custGeom>
                <a:avLst/>
                <a:gdLst>
                  <a:gd name="connsiteX0" fmla="*/ 92869 w 114300"/>
                  <a:gd name="connsiteY0" fmla="*/ 7144 h 47625"/>
                  <a:gd name="connsiteX1" fmla="*/ 26194 w 114300"/>
                  <a:gd name="connsiteY1" fmla="*/ 7144 h 47625"/>
                  <a:gd name="connsiteX2" fmla="*/ 7144 w 114300"/>
                  <a:gd name="connsiteY2" fmla="*/ 26194 h 47625"/>
                  <a:gd name="connsiteX3" fmla="*/ 26194 w 114300"/>
                  <a:gd name="connsiteY3" fmla="*/ 45244 h 47625"/>
                  <a:gd name="connsiteX4" fmla="*/ 92869 w 114300"/>
                  <a:gd name="connsiteY4" fmla="*/ 45244 h 47625"/>
                  <a:gd name="connsiteX5" fmla="*/ 111919 w 114300"/>
                  <a:gd name="connsiteY5" fmla="*/ 26194 h 47625"/>
                  <a:gd name="connsiteX6" fmla="*/ 92869 w 11430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7625">
                    <a:moveTo>
                      <a:pt x="92869" y="7144"/>
                    </a:moveTo>
                    <a:lnTo>
                      <a:pt x="26194" y="7144"/>
                    </a:lnTo>
                    <a:cubicBezTo>
                      <a:pt x="15673" y="7144"/>
                      <a:pt x="7144" y="15672"/>
                      <a:pt x="7144" y="26194"/>
                    </a:cubicBezTo>
                    <a:cubicBezTo>
                      <a:pt x="7144" y="36715"/>
                      <a:pt x="15673" y="45244"/>
                      <a:pt x="26194" y="45244"/>
                    </a:cubicBezTo>
                    <a:lnTo>
                      <a:pt x="92869" y="45244"/>
                    </a:lnTo>
                    <a:cubicBezTo>
                      <a:pt x="103390" y="45244"/>
                      <a:pt x="111919" y="36715"/>
                      <a:pt x="111919" y="26194"/>
                    </a:cubicBezTo>
                    <a:cubicBezTo>
                      <a:pt x="111919" y="15672"/>
                      <a:pt x="103390" y="7144"/>
                      <a:pt x="92869" y="7144"/>
                    </a:cubicBezTo>
                    <a:close/>
                  </a:path>
                </a:pathLst>
              </a:custGeom>
              <a:solidFill>
                <a:srgbClr val="000000"/>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BB8A9AA5-0C57-4243-BCC2-D90D7AA5B1FA}"/>
                  </a:ext>
                </a:extLst>
              </p:cNvPr>
              <p:cNvSpPr/>
              <p:nvPr/>
            </p:nvSpPr>
            <p:spPr>
              <a:xfrm>
                <a:off x="5167696" y="4889203"/>
                <a:ext cx="95250" cy="95250"/>
              </a:xfrm>
              <a:custGeom>
                <a:avLst/>
                <a:gdLst>
                  <a:gd name="connsiteX0" fmla="*/ 60952 w 95250"/>
                  <a:gd name="connsiteY0" fmla="*/ 11724 h 95250"/>
                  <a:gd name="connsiteX1" fmla="*/ 13803 w 95250"/>
                  <a:gd name="connsiteY1" fmla="*/ 59349 h 95250"/>
                  <a:gd name="connsiteX2" fmla="*/ 11725 w 95250"/>
                  <a:gd name="connsiteY2" fmla="*/ 86210 h 95250"/>
                  <a:gd name="connsiteX3" fmla="*/ 38585 w 95250"/>
                  <a:gd name="connsiteY3" fmla="*/ 88288 h 95250"/>
                  <a:gd name="connsiteX4" fmla="*/ 40664 w 95250"/>
                  <a:gd name="connsiteY4" fmla="*/ 86210 h 95250"/>
                  <a:gd name="connsiteX5" fmla="*/ 87812 w 95250"/>
                  <a:gd name="connsiteY5" fmla="*/ 38585 h 95250"/>
                  <a:gd name="connsiteX6" fmla="*/ 85734 w 95250"/>
                  <a:gd name="connsiteY6" fmla="*/ 11724 h 95250"/>
                  <a:gd name="connsiteX7" fmla="*/ 60952 w 95250"/>
                  <a:gd name="connsiteY7" fmla="*/ 1172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60952" y="11724"/>
                    </a:moveTo>
                    <a:lnTo>
                      <a:pt x="13803" y="59349"/>
                    </a:lnTo>
                    <a:cubicBezTo>
                      <a:pt x="5812" y="66193"/>
                      <a:pt x="4881" y="78218"/>
                      <a:pt x="11725" y="86210"/>
                    </a:cubicBezTo>
                    <a:cubicBezTo>
                      <a:pt x="18569" y="94201"/>
                      <a:pt x="30595" y="95131"/>
                      <a:pt x="38585" y="88288"/>
                    </a:cubicBezTo>
                    <a:cubicBezTo>
                      <a:pt x="39331" y="87650"/>
                      <a:pt x="40026" y="86955"/>
                      <a:pt x="40664" y="86210"/>
                    </a:cubicBezTo>
                    <a:lnTo>
                      <a:pt x="87812" y="38585"/>
                    </a:lnTo>
                    <a:cubicBezTo>
                      <a:pt x="94656" y="30593"/>
                      <a:pt x="93726" y="18568"/>
                      <a:pt x="85734" y="11724"/>
                    </a:cubicBezTo>
                    <a:cubicBezTo>
                      <a:pt x="78603" y="5617"/>
                      <a:pt x="68084" y="5617"/>
                      <a:pt x="60952" y="11724"/>
                    </a:cubicBezTo>
                    <a:close/>
                  </a:path>
                </a:pathLst>
              </a:custGeom>
              <a:solidFill>
                <a:srgbClr val="000000"/>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FFCB8871-81E5-4BC7-AB54-39D1F10E4A1B}"/>
                  </a:ext>
                </a:extLst>
              </p:cNvPr>
              <p:cNvSpPr/>
              <p:nvPr/>
            </p:nvSpPr>
            <p:spPr>
              <a:xfrm>
                <a:off x="5640752" y="4883881"/>
                <a:ext cx="95250" cy="95250"/>
              </a:xfrm>
              <a:custGeom>
                <a:avLst/>
                <a:gdLst>
                  <a:gd name="connsiteX0" fmla="*/ 40333 w 95250"/>
                  <a:gd name="connsiteY0" fmla="*/ 13427 h 95250"/>
                  <a:gd name="connsiteX1" fmla="*/ 13427 w 95250"/>
                  <a:gd name="connsiteY1" fmla="*/ 12054 h 95250"/>
                  <a:gd name="connsiteX2" fmla="*/ 12054 w 95250"/>
                  <a:gd name="connsiteY2" fmla="*/ 38961 h 95250"/>
                  <a:gd name="connsiteX3" fmla="*/ 13377 w 95250"/>
                  <a:gd name="connsiteY3" fmla="*/ 40288 h 95250"/>
                  <a:gd name="connsiteX4" fmla="*/ 61002 w 95250"/>
                  <a:gd name="connsiteY4" fmla="*/ 87913 h 95250"/>
                  <a:gd name="connsiteX5" fmla="*/ 87833 w 95250"/>
                  <a:gd name="connsiteY5" fmla="*/ 90357 h 95250"/>
                  <a:gd name="connsiteX6" fmla="*/ 90277 w 95250"/>
                  <a:gd name="connsiteY6" fmla="*/ 63528 h 95250"/>
                  <a:gd name="connsiteX7" fmla="*/ 87196 w 95250"/>
                  <a:gd name="connsiteY7" fmla="*/ 6057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40333" y="13427"/>
                    </a:moveTo>
                    <a:cubicBezTo>
                      <a:pt x="33283" y="5618"/>
                      <a:pt x="21237" y="5004"/>
                      <a:pt x="13427" y="12054"/>
                    </a:cubicBezTo>
                    <a:cubicBezTo>
                      <a:pt x="5618" y="19105"/>
                      <a:pt x="5004" y="31151"/>
                      <a:pt x="12054" y="38961"/>
                    </a:cubicBezTo>
                    <a:cubicBezTo>
                      <a:pt x="12474" y="39424"/>
                      <a:pt x="12916" y="39867"/>
                      <a:pt x="13377" y="40288"/>
                    </a:cubicBezTo>
                    <a:lnTo>
                      <a:pt x="61002" y="87913"/>
                    </a:lnTo>
                    <a:cubicBezTo>
                      <a:pt x="67737" y="95996"/>
                      <a:pt x="79749" y="97091"/>
                      <a:pt x="87833" y="90357"/>
                    </a:cubicBezTo>
                    <a:cubicBezTo>
                      <a:pt x="95916" y="83623"/>
                      <a:pt x="97010" y="71611"/>
                      <a:pt x="90277" y="63528"/>
                    </a:cubicBezTo>
                    <a:cubicBezTo>
                      <a:pt x="89363" y="62431"/>
                      <a:pt x="88331" y="61442"/>
                      <a:pt x="87196" y="60576"/>
                    </a:cubicBezTo>
                    <a:close/>
                  </a:path>
                </a:pathLst>
              </a:custGeom>
              <a:solidFill>
                <a:srgbClr val="000000"/>
              </a:solid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15AC2D25-E578-49E4-B95E-14CA2556FAAF}"/>
                  </a:ext>
                </a:extLst>
              </p:cNvPr>
              <p:cNvSpPr/>
              <p:nvPr/>
            </p:nvSpPr>
            <p:spPr>
              <a:xfrm>
                <a:off x="5720804" y="4686996"/>
                <a:ext cx="114300" cy="47625"/>
              </a:xfrm>
              <a:custGeom>
                <a:avLst/>
                <a:gdLst>
                  <a:gd name="connsiteX0" fmla="*/ 92869 w 114300"/>
                  <a:gd name="connsiteY0" fmla="*/ 7144 h 47625"/>
                  <a:gd name="connsiteX1" fmla="*/ 26194 w 114300"/>
                  <a:gd name="connsiteY1" fmla="*/ 7144 h 47625"/>
                  <a:gd name="connsiteX2" fmla="*/ 7144 w 114300"/>
                  <a:gd name="connsiteY2" fmla="*/ 26194 h 47625"/>
                  <a:gd name="connsiteX3" fmla="*/ 26194 w 114300"/>
                  <a:gd name="connsiteY3" fmla="*/ 45244 h 47625"/>
                  <a:gd name="connsiteX4" fmla="*/ 92869 w 114300"/>
                  <a:gd name="connsiteY4" fmla="*/ 45244 h 47625"/>
                  <a:gd name="connsiteX5" fmla="*/ 111919 w 114300"/>
                  <a:gd name="connsiteY5" fmla="*/ 26194 h 47625"/>
                  <a:gd name="connsiteX6" fmla="*/ 92869 w 11430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7625">
                    <a:moveTo>
                      <a:pt x="92869" y="7144"/>
                    </a:moveTo>
                    <a:lnTo>
                      <a:pt x="26194" y="7144"/>
                    </a:lnTo>
                    <a:cubicBezTo>
                      <a:pt x="15672" y="7144"/>
                      <a:pt x="7144" y="15672"/>
                      <a:pt x="7144" y="26194"/>
                    </a:cubicBezTo>
                    <a:cubicBezTo>
                      <a:pt x="7144" y="36715"/>
                      <a:pt x="15672" y="45244"/>
                      <a:pt x="26194" y="45244"/>
                    </a:cubicBezTo>
                    <a:lnTo>
                      <a:pt x="92869" y="45244"/>
                    </a:lnTo>
                    <a:cubicBezTo>
                      <a:pt x="103390" y="45244"/>
                      <a:pt x="111919" y="36715"/>
                      <a:pt x="111919" y="26194"/>
                    </a:cubicBezTo>
                    <a:cubicBezTo>
                      <a:pt x="111919" y="15672"/>
                      <a:pt x="103390" y="7144"/>
                      <a:pt x="92869" y="7144"/>
                    </a:cubicBezTo>
                    <a:close/>
                  </a:path>
                </a:pathLst>
              </a:custGeom>
              <a:solidFill>
                <a:srgbClr val="000000"/>
              </a:solidFill>
              <a:ln w="9525" cap="flat">
                <a:noFill/>
                <a:prstDash val="solid"/>
                <a:miter/>
              </a:ln>
            </p:spPr>
            <p:txBody>
              <a:bodyPr rtlCol="0" anchor="ctr"/>
              <a:lstStyle/>
              <a:p>
                <a:endParaRPr lang="fr-FR"/>
              </a:p>
            </p:txBody>
          </p:sp>
        </p:grpSp>
        <p:pic>
          <p:nvPicPr>
            <p:cNvPr id="19" name="Graphique 18" descr="Lune et étoiles">
              <a:extLst>
                <a:ext uri="{FF2B5EF4-FFF2-40B4-BE49-F238E27FC236}">
                  <a16:creationId xmlns:a16="http://schemas.microsoft.com/office/drawing/2014/main" id="{39CF35EE-3E0C-4060-8AA6-C63CAB9193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9124" y="3491782"/>
              <a:ext cx="673224" cy="673224"/>
            </a:xfrm>
            <a:prstGeom prst="rect">
              <a:avLst/>
            </a:prstGeom>
          </p:spPr>
        </p:pic>
      </p:grpSp>
      <p:grpSp>
        <p:nvGrpSpPr>
          <p:cNvPr id="40" name="Groupe 39">
            <a:extLst>
              <a:ext uri="{FF2B5EF4-FFF2-40B4-BE49-F238E27FC236}">
                <a16:creationId xmlns:a16="http://schemas.microsoft.com/office/drawing/2014/main" id="{EE4ED89C-9626-4937-AAC0-7E64D82496C7}"/>
              </a:ext>
            </a:extLst>
          </p:cNvPr>
          <p:cNvGrpSpPr/>
          <p:nvPr/>
        </p:nvGrpSpPr>
        <p:grpSpPr>
          <a:xfrm>
            <a:off x="1619672" y="4279022"/>
            <a:ext cx="2031385" cy="678072"/>
            <a:chOff x="1619672" y="4279022"/>
            <a:chExt cx="2031385" cy="678072"/>
          </a:xfrm>
        </p:grpSpPr>
        <p:pic>
          <p:nvPicPr>
            <p:cNvPr id="21" name="Graphique 20" descr="Nuage">
              <a:extLst>
                <a:ext uri="{FF2B5EF4-FFF2-40B4-BE49-F238E27FC236}">
                  <a16:creationId xmlns:a16="http://schemas.microsoft.com/office/drawing/2014/main" id="{D2AF8B3F-59FA-465D-BBF2-519FF801F6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1742" y="4287779"/>
              <a:ext cx="669315" cy="669315"/>
            </a:xfrm>
            <a:prstGeom prst="rect">
              <a:avLst/>
            </a:prstGeom>
          </p:spPr>
        </p:pic>
        <p:pic>
          <p:nvPicPr>
            <p:cNvPr id="33" name="Graphique 32" descr="Lune et étoiles">
              <a:extLst>
                <a:ext uri="{FF2B5EF4-FFF2-40B4-BE49-F238E27FC236}">
                  <a16:creationId xmlns:a16="http://schemas.microsoft.com/office/drawing/2014/main" id="{5571AE76-5A6D-4035-9614-C63D4D8A88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9672" y="4279022"/>
              <a:ext cx="673224" cy="673224"/>
            </a:xfrm>
            <a:prstGeom prst="rect">
              <a:avLst/>
            </a:prstGeom>
          </p:spPr>
        </p:pic>
      </p:grpSp>
      <p:grpSp>
        <p:nvGrpSpPr>
          <p:cNvPr id="41" name="Groupe 40">
            <a:extLst>
              <a:ext uri="{FF2B5EF4-FFF2-40B4-BE49-F238E27FC236}">
                <a16:creationId xmlns:a16="http://schemas.microsoft.com/office/drawing/2014/main" id="{8E066F17-3F98-4BC8-AB59-199FE5812EF5}"/>
              </a:ext>
            </a:extLst>
          </p:cNvPr>
          <p:cNvGrpSpPr/>
          <p:nvPr/>
        </p:nvGrpSpPr>
        <p:grpSpPr>
          <a:xfrm>
            <a:off x="1720119" y="5105402"/>
            <a:ext cx="1918320" cy="669315"/>
            <a:chOff x="1720119" y="5105402"/>
            <a:chExt cx="1918320" cy="669315"/>
          </a:xfrm>
        </p:grpSpPr>
        <p:grpSp>
          <p:nvGrpSpPr>
            <p:cNvPr id="22" name="Graphique 4" descr="Ampoule et engrenage">
              <a:extLst>
                <a:ext uri="{FF2B5EF4-FFF2-40B4-BE49-F238E27FC236}">
                  <a16:creationId xmlns:a16="http://schemas.microsoft.com/office/drawing/2014/main" id="{B651ED99-9D38-4B88-ADDA-7CCD3C24D143}"/>
                </a:ext>
              </a:extLst>
            </p:cNvPr>
            <p:cNvGrpSpPr/>
            <p:nvPr/>
          </p:nvGrpSpPr>
          <p:grpSpPr>
            <a:xfrm>
              <a:off x="1720119" y="5178157"/>
              <a:ext cx="481111" cy="553652"/>
              <a:chOff x="5065961" y="4330475"/>
              <a:chExt cx="769143" cy="834009"/>
            </a:xfrm>
          </p:grpSpPr>
          <p:sp>
            <p:nvSpPr>
              <p:cNvPr id="23" name="Forme libre : forme 22">
                <a:extLst>
                  <a:ext uri="{FF2B5EF4-FFF2-40B4-BE49-F238E27FC236}">
                    <a16:creationId xmlns:a16="http://schemas.microsoft.com/office/drawing/2014/main" id="{67EA9F87-22A9-4F2E-A238-72910A3784C5}"/>
                  </a:ext>
                </a:extLst>
              </p:cNvPr>
              <p:cNvSpPr/>
              <p:nvPr/>
            </p:nvSpPr>
            <p:spPr>
              <a:xfrm>
                <a:off x="5337802" y="5004750"/>
                <a:ext cx="228600" cy="66675"/>
              </a:xfrm>
              <a:custGeom>
                <a:avLst/>
                <a:gdLst>
                  <a:gd name="connsiteX0" fmla="*/ 196979 w 228600"/>
                  <a:gd name="connsiteY0" fmla="*/ 7144 h 66675"/>
                  <a:gd name="connsiteX1" fmla="*/ 33053 w 228600"/>
                  <a:gd name="connsiteY1" fmla="*/ 7144 h 66675"/>
                  <a:gd name="connsiteX2" fmla="*/ 7192 w 228600"/>
                  <a:gd name="connsiteY2" fmla="*/ 36242 h 66675"/>
                  <a:gd name="connsiteX3" fmla="*/ 33053 w 228600"/>
                  <a:gd name="connsiteY3" fmla="*/ 62103 h 66675"/>
                  <a:gd name="connsiteX4" fmla="*/ 196979 w 228600"/>
                  <a:gd name="connsiteY4" fmla="*/ 62103 h 66675"/>
                  <a:gd name="connsiteX5" fmla="*/ 222840 w 228600"/>
                  <a:gd name="connsiteY5" fmla="*/ 33005 h 66675"/>
                  <a:gd name="connsiteX6" fmla="*/ 196979 w 228600"/>
                  <a:gd name="connsiteY6"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66675">
                    <a:moveTo>
                      <a:pt x="196979" y="7144"/>
                    </a:moveTo>
                    <a:lnTo>
                      <a:pt x="33053" y="7144"/>
                    </a:lnTo>
                    <a:cubicBezTo>
                      <a:pt x="17877" y="8038"/>
                      <a:pt x="6299" y="21066"/>
                      <a:pt x="7192" y="36242"/>
                    </a:cubicBezTo>
                    <a:cubicBezTo>
                      <a:pt x="8013" y="50171"/>
                      <a:pt x="19125" y="61283"/>
                      <a:pt x="33053" y="62103"/>
                    </a:cubicBezTo>
                    <a:lnTo>
                      <a:pt x="196979" y="62103"/>
                    </a:lnTo>
                    <a:cubicBezTo>
                      <a:pt x="212155" y="61209"/>
                      <a:pt x="223734" y="48181"/>
                      <a:pt x="222840" y="33005"/>
                    </a:cubicBezTo>
                    <a:cubicBezTo>
                      <a:pt x="222019" y="19076"/>
                      <a:pt x="210907" y="7964"/>
                      <a:pt x="196979" y="7144"/>
                    </a:cubicBezTo>
                    <a:close/>
                  </a:path>
                </a:pathLst>
              </a:custGeom>
              <a:solidFill>
                <a:srgbClr val="FFC000"/>
              </a:solid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2FE44C64-BDA3-4368-B792-0A43DE629852}"/>
                  </a:ext>
                </a:extLst>
              </p:cNvPr>
              <p:cNvSpPr/>
              <p:nvPr/>
            </p:nvSpPr>
            <p:spPr>
              <a:xfrm>
                <a:off x="5386191" y="5097809"/>
                <a:ext cx="123825" cy="66675"/>
              </a:xfrm>
              <a:custGeom>
                <a:avLst/>
                <a:gdLst>
                  <a:gd name="connsiteX0" fmla="*/ 66675 w 123825"/>
                  <a:gd name="connsiteY0" fmla="*/ 62103 h 66675"/>
                  <a:gd name="connsiteX1" fmla="*/ 126111 w 123825"/>
                  <a:gd name="connsiteY1" fmla="*/ 7144 h 66675"/>
                  <a:gd name="connsiteX2" fmla="*/ 7144 w 123825"/>
                  <a:gd name="connsiteY2" fmla="*/ 7144 h 66675"/>
                  <a:gd name="connsiteX3" fmla="*/ 66675 w 123825"/>
                  <a:gd name="connsiteY3" fmla="*/ 62103 h 66675"/>
                </a:gdLst>
                <a:ahLst/>
                <a:cxnLst>
                  <a:cxn ang="0">
                    <a:pos x="connsiteX0" y="connsiteY0"/>
                  </a:cxn>
                  <a:cxn ang="0">
                    <a:pos x="connsiteX1" y="connsiteY1"/>
                  </a:cxn>
                  <a:cxn ang="0">
                    <a:pos x="connsiteX2" y="connsiteY2"/>
                  </a:cxn>
                  <a:cxn ang="0">
                    <a:pos x="connsiteX3" y="connsiteY3"/>
                  </a:cxn>
                </a:cxnLst>
                <a:rect l="l" t="t" r="r" b="b"/>
                <a:pathLst>
                  <a:path w="123825" h="66675">
                    <a:moveTo>
                      <a:pt x="66675" y="62103"/>
                    </a:moveTo>
                    <a:cubicBezTo>
                      <a:pt x="97775" y="62053"/>
                      <a:pt x="123631" y="38145"/>
                      <a:pt x="126111" y="7144"/>
                    </a:cubicBezTo>
                    <a:lnTo>
                      <a:pt x="7144" y="7144"/>
                    </a:lnTo>
                    <a:cubicBezTo>
                      <a:pt x="9671" y="38160"/>
                      <a:pt x="35557" y="62057"/>
                      <a:pt x="66675" y="62103"/>
                    </a:cubicBezTo>
                    <a:close/>
                  </a:path>
                </a:pathLst>
              </a:custGeom>
              <a:solidFill>
                <a:srgbClr val="FFC000"/>
              </a:solid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65E107F5-3759-427F-8BAC-06C8ED620ED1}"/>
                  </a:ext>
                </a:extLst>
              </p:cNvPr>
              <p:cNvSpPr/>
              <p:nvPr/>
            </p:nvSpPr>
            <p:spPr>
              <a:xfrm>
                <a:off x="5207312" y="4472588"/>
                <a:ext cx="485775" cy="504825"/>
              </a:xfrm>
              <a:custGeom>
                <a:avLst/>
                <a:gdLst>
                  <a:gd name="connsiteX0" fmla="*/ 483394 w 485775"/>
                  <a:gd name="connsiteY0" fmla="*/ 250508 h 504825"/>
                  <a:gd name="connsiteX1" fmla="*/ 483394 w 485775"/>
                  <a:gd name="connsiteY1" fmla="*/ 242316 h 504825"/>
                  <a:gd name="connsiteX2" fmla="*/ 245269 w 485775"/>
                  <a:gd name="connsiteY2" fmla="*/ 7144 h 504825"/>
                  <a:gd name="connsiteX3" fmla="*/ 245269 w 485775"/>
                  <a:gd name="connsiteY3" fmla="*/ 7144 h 504825"/>
                  <a:gd name="connsiteX4" fmla="*/ 7144 w 485775"/>
                  <a:gd name="connsiteY4" fmla="*/ 242316 h 504825"/>
                  <a:gd name="connsiteX5" fmla="*/ 7144 w 485775"/>
                  <a:gd name="connsiteY5" fmla="*/ 250508 h 504825"/>
                  <a:gd name="connsiteX6" fmla="*/ 23717 w 485775"/>
                  <a:gd name="connsiteY6" fmla="*/ 332899 h 504825"/>
                  <a:gd name="connsiteX7" fmla="*/ 65056 w 485775"/>
                  <a:gd name="connsiteY7" fmla="*/ 400622 h 504825"/>
                  <a:gd name="connsiteX8" fmla="*/ 120777 w 485775"/>
                  <a:gd name="connsiteY8" fmla="*/ 491109 h 504825"/>
                  <a:gd name="connsiteX9" fmla="*/ 137160 w 485775"/>
                  <a:gd name="connsiteY9" fmla="*/ 501206 h 504825"/>
                  <a:gd name="connsiteX10" fmla="*/ 353378 w 485775"/>
                  <a:gd name="connsiteY10" fmla="*/ 501206 h 504825"/>
                  <a:gd name="connsiteX11" fmla="*/ 369761 w 485775"/>
                  <a:gd name="connsiteY11" fmla="*/ 491109 h 504825"/>
                  <a:gd name="connsiteX12" fmla="*/ 425482 w 485775"/>
                  <a:gd name="connsiteY12" fmla="*/ 400622 h 504825"/>
                  <a:gd name="connsiteX13" fmla="*/ 466820 w 485775"/>
                  <a:gd name="connsiteY13" fmla="*/ 332899 h 504825"/>
                  <a:gd name="connsiteX14" fmla="*/ 483394 w 485775"/>
                  <a:gd name="connsiteY14" fmla="*/ 250508 h 504825"/>
                  <a:gd name="connsiteX15" fmla="*/ 428530 w 485775"/>
                  <a:gd name="connsiteY15" fmla="*/ 249650 h 504825"/>
                  <a:gd name="connsiteX16" fmla="*/ 415862 w 485775"/>
                  <a:gd name="connsiteY16" fmla="*/ 313658 h 504825"/>
                  <a:gd name="connsiteX17" fmla="*/ 385000 w 485775"/>
                  <a:gd name="connsiteY17" fmla="*/ 363950 h 504825"/>
                  <a:gd name="connsiteX18" fmla="*/ 330994 w 485775"/>
                  <a:gd name="connsiteY18" fmla="*/ 446056 h 504825"/>
                  <a:gd name="connsiteX19" fmla="*/ 159544 w 485775"/>
                  <a:gd name="connsiteY19" fmla="*/ 446056 h 504825"/>
                  <a:gd name="connsiteX20" fmla="*/ 106013 w 485775"/>
                  <a:gd name="connsiteY20" fmla="*/ 363665 h 504825"/>
                  <a:gd name="connsiteX21" fmla="*/ 75152 w 485775"/>
                  <a:gd name="connsiteY21" fmla="*/ 313373 h 504825"/>
                  <a:gd name="connsiteX22" fmla="*/ 62008 w 485775"/>
                  <a:gd name="connsiteY22" fmla="*/ 249364 h 504825"/>
                  <a:gd name="connsiteX23" fmla="*/ 62008 w 485775"/>
                  <a:gd name="connsiteY23" fmla="*/ 242507 h 504825"/>
                  <a:gd name="connsiteX24" fmla="*/ 244983 w 485775"/>
                  <a:gd name="connsiteY24" fmla="*/ 61531 h 504825"/>
                  <a:gd name="connsiteX25" fmla="*/ 244983 w 485775"/>
                  <a:gd name="connsiteY25" fmla="*/ 61531 h 504825"/>
                  <a:gd name="connsiteX26" fmla="*/ 427958 w 485775"/>
                  <a:gd name="connsiteY26" fmla="*/ 24250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5775" h="504825">
                    <a:moveTo>
                      <a:pt x="483394" y="250508"/>
                    </a:moveTo>
                    <a:lnTo>
                      <a:pt x="483394" y="242316"/>
                    </a:lnTo>
                    <a:cubicBezTo>
                      <a:pt x="480967" y="112304"/>
                      <a:pt x="375301" y="7948"/>
                      <a:pt x="245269" y="7144"/>
                    </a:cubicBezTo>
                    <a:lnTo>
                      <a:pt x="245269" y="7144"/>
                    </a:lnTo>
                    <a:cubicBezTo>
                      <a:pt x="115236" y="7948"/>
                      <a:pt x="9571" y="112304"/>
                      <a:pt x="7144" y="242316"/>
                    </a:cubicBezTo>
                    <a:lnTo>
                      <a:pt x="7144" y="250508"/>
                    </a:lnTo>
                    <a:cubicBezTo>
                      <a:pt x="8014" y="278705"/>
                      <a:pt x="13617" y="306557"/>
                      <a:pt x="23717" y="332899"/>
                    </a:cubicBezTo>
                    <a:cubicBezTo>
                      <a:pt x="33358" y="357752"/>
                      <a:pt x="47356" y="380687"/>
                      <a:pt x="65056" y="400622"/>
                    </a:cubicBezTo>
                    <a:cubicBezTo>
                      <a:pt x="86868" y="424339"/>
                      <a:pt x="110680" y="470535"/>
                      <a:pt x="120777" y="491109"/>
                    </a:cubicBezTo>
                    <a:cubicBezTo>
                      <a:pt x="123865" y="497324"/>
                      <a:pt x="130220" y="501240"/>
                      <a:pt x="137160" y="501206"/>
                    </a:cubicBezTo>
                    <a:lnTo>
                      <a:pt x="353378" y="501206"/>
                    </a:lnTo>
                    <a:cubicBezTo>
                      <a:pt x="360317" y="501240"/>
                      <a:pt x="366673" y="497324"/>
                      <a:pt x="369761" y="491109"/>
                    </a:cubicBezTo>
                    <a:cubicBezTo>
                      <a:pt x="379857" y="470535"/>
                      <a:pt x="403670" y="424434"/>
                      <a:pt x="425482" y="400622"/>
                    </a:cubicBezTo>
                    <a:cubicBezTo>
                      <a:pt x="443181" y="380687"/>
                      <a:pt x="457180" y="357752"/>
                      <a:pt x="466820" y="332899"/>
                    </a:cubicBezTo>
                    <a:cubicBezTo>
                      <a:pt x="476921" y="306557"/>
                      <a:pt x="482523" y="278705"/>
                      <a:pt x="483394" y="250508"/>
                    </a:cubicBezTo>
                    <a:close/>
                    <a:moveTo>
                      <a:pt x="428530" y="249650"/>
                    </a:moveTo>
                    <a:cubicBezTo>
                      <a:pt x="427853" y="271538"/>
                      <a:pt x="423573" y="293163"/>
                      <a:pt x="415862" y="313658"/>
                    </a:cubicBezTo>
                    <a:cubicBezTo>
                      <a:pt x="408629" y="332115"/>
                      <a:pt x="398180" y="349143"/>
                      <a:pt x="385000" y="363950"/>
                    </a:cubicBezTo>
                    <a:cubicBezTo>
                      <a:pt x="363858" y="389119"/>
                      <a:pt x="345732" y="416675"/>
                      <a:pt x="330994" y="446056"/>
                    </a:cubicBezTo>
                    <a:lnTo>
                      <a:pt x="159544" y="446056"/>
                    </a:lnTo>
                    <a:cubicBezTo>
                      <a:pt x="144974" y="416599"/>
                      <a:pt x="127008" y="388947"/>
                      <a:pt x="106013" y="363665"/>
                    </a:cubicBezTo>
                    <a:cubicBezTo>
                      <a:pt x="92834" y="348857"/>
                      <a:pt x="82385" y="331829"/>
                      <a:pt x="75152" y="313373"/>
                    </a:cubicBezTo>
                    <a:cubicBezTo>
                      <a:pt x="67279" y="292905"/>
                      <a:pt x="62837" y="271279"/>
                      <a:pt x="62008" y="249364"/>
                    </a:cubicBezTo>
                    <a:lnTo>
                      <a:pt x="62008" y="242507"/>
                    </a:lnTo>
                    <a:cubicBezTo>
                      <a:pt x="63714" y="142494"/>
                      <a:pt x="144957" y="62138"/>
                      <a:pt x="244983" y="61531"/>
                    </a:cubicBezTo>
                    <a:lnTo>
                      <a:pt x="244983" y="61531"/>
                    </a:lnTo>
                    <a:cubicBezTo>
                      <a:pt x="345009" y="62138"/>
                      <a:pt x="426252" y="142494"/>
                      <a:pt x="427958" y="242507"/>
                    </a:cubicBezTo>
                    <a:close/>
                  </a:path>
                </a:pathLst>
              </a:custGeom>
              <a:solidFill>
                <a:srgbClr val="FFC000"/>
              </a:solid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C4D855D0-80C5-43AD-8062-5A9C1FEE709A}"/>
                  </a:ext>
                </a:extLst>
              </p:cNvPr>
              <p:cNvSpPr/>
              <p:nvPr/>
            </p:nvSpPr>
            <p:spPr>
              <a:xfrm>
                <a:off x="5428482" y="4330475"/>
                <a:ext cx="47625" cy="114300"/>
              </a:xfrm>
              <a:custGeom>
                <a:avLst/>
                <a:gdLst>
                  <a:gd name="connsiteX0" fmla="*/ 26194 w 47625"/>
                  <a:gd name="connsiteY0" fmla="*/ 111919 h 114300"/>
                  <a:gd name="connsiteX1" fmla="*/ 45244 w 47625"/>
                  <a:gd name="connsiteY1" fmla="*/ 92869 h 114300"/>
                  <a:gd name="connsiteX2" fmla="*/ 45244 w 47625"/>
                  <a:gd name="connsiteY2" fmla="*/ 26194 h 114300"/>
                  <a:gd name="connsiteX3" fmla="*/ 26194 w 47625"/>
                  <a:gd name="connsiteY3" fmla="*/ 7144 h 114300"/>
                  <a:gd name="connsiteX4" fmla="*/ 7144 w 47625"/>
                  <a:gd name="connsiteY4" fmla="*/ 26194 h 114300"/>
                  <a:gd name="connsiteX5" fmla="*/ 7144 w 47625"/>
                  <a:gd name="connsiteY5" fmla="*/ 92869 h 114300"/>
                  <a:gd name="connsiteX6" fmla="*/ 26194 w 47625"/>
                  <a:gd name="connsiteY6" fmla="*/ 11191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14300">
                    <a:moveTo>
                      <a:pt x="26194" y="111919"/>
                    </a:moveTo>
                    <a:cubicBezTo>
                      <a:pt x="36715" y="111919"/>
                      <a:pt x="45244" y="103390"/>
                      <a:pt x="45244" y="92869"/>
                    </a:cubicBezTo>
                    <a:lnTo>
                      <a:pt x="45244" y="26194"/>
                    </a:lnTo>
                    <a:cubicBezTo>
                      <a:pt x="45244" y="15673"/>
                      <a:pt x="36715" y="7144"/>
                      <a:pt x="26194" y="7144"/>
                    </a:cubicBezTo>
                    <a:cubicBezTo>
                      <a:pt x="15672" y="7144"/>
                      <a:pt x="7144" y="15673"/>
                      <a:pt x="7144" y="26194"/>
                    </a:cubicBezTo>
                    <a:lnTo>
                      <a:pt x="7144" y="92869"/>
                    </a:lnTo>
                    <a:cubicBezTo>
                      <a:pt x="7144" y="103390"/>
                      <a:pt x="15672" y="111919"/>
                      <a:pt x="26194" y="111919"/>
                    </a:cubicBezTo>
                    <a:close/>
                  </a:path>
                </a:pathLst>
              </a:custGeom>
              <a:solidFill>
                <a:srgbClr val="000000"/>
              </a:solid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BEAAF0CB-504A-4565-8835-681D47D5A62E}"/>
                  </a:ext>
                </a:extLst>
              </p:cNvPr>
              <p:cNvSpPr/>
              <p:nvPr/>
            </p:nvSpPr>
            <p:spPr>
              <a:xfrm>
                <a:off x="5169399" y="4439865"/>
                <a:ext cx="95250" cy="95250"/>
              </a:xfrm>
              <a:custGeom>
                <a:avLst/>
                <a:gdLst>
                  <a:gd name="connsiteX0" fmla="*/ 59249 w 95250"/>
                  <a:gd name="connsiteY0" fmla="*/ 86254 h 95250"/>
                  <a:gd name="connsiteX1" fmla="*/ 86109 w 95250"/>
                  <a:gd name="connsiteY1" fmla="*/ 86254 h 95250"/>
                  <a:gd name="connsiteX2" fmla="*/ 86109 w 95250"/>
                  <a:gd name="connsiteY2" fmla="*/ 59394 h 95250"/>
                  <a:gd name="connsiteX3" fmla="*/ 38960 w 95250"/>
                  <a:gd name="connsiteY3" fmla="*/ 12054 h 95250"/>
                  <a:gd name="connsiteX4" fmla="*/ 12054 w 95250"/>
                  <a:gd name="connsiteY4" fmla="*/ 13427 h 95250"/>
                  <a:gd name="connsiteX5" fmla="*/ 12100 w 95250"/>
                  <a:gd name="connsiteY5" fmla="*/ 3901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95250">
                    <a:moveTo>
                      <a:pt x="59249" y="86254"/>
                    </a:moveTo>
                    <a:cubicBezTo>
                      <a:pt x="66679" y="93640"/>
                      <a:pt x="78679" y="93640"/>
                      <a:pt x="86109" y="86254"/>
                    </a:cubicBezTo>
                    <a:cubicBezTo>
                      <a:pt x="93495" y="78824"/>
                      <a:pt x="93495" y="66824"/>
                      <a:pt x="86109" y="59394"/>
                    </a:cubicBezTo>
                    <a:lnTo>
                      <a:pt x="38960" y="12054"/>
                    </a:lnTo>
                    <a:cubicBezTo>
                      <a:pt x="31152" y="5004"/>
                      <a:pt x="19105" y="5618"/>
                      <a:pt x="12054" y="13427"/>
                    </a:cubicBezTo>
                    <a:cubicBezTo>
                      <a:pt x="5489" y="20698"/>
                      <a:pt x="5509" y="31763"/>
                      <a:pt x="12100" y="39010"/>
                    </a:cubicBezTo>
                    <a:close/>
                  </a:path>
                </a:pathLst>
              </a:custGeom>
              <a:solidFill>
                <a:srgbClr val="000000"/>
              </a:solid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41979B13-25DF-4B8B-A8F6-A908F4723E0B}"/>
                  </a:ext>
                </a:extLst>
              </p:cNvPr>
              <p:cNvSpPr/>
              <p:nvPr/>
            </p:nvSpPr>
            <p:spPr>
              <a:xfrm>
                <a:off x="5640970" y="4444807"/>
                <a:ext cx="95250" cy="95250"/>
              </a:xfrm>
              <a:custGeom>
                <a:avLst/>
                <a:gdLst>
                  <a:gd name="connsiteX0" fmla="*/ 26590 w 95250"/>
                  <a:gd name="connsiteY0" fmla="*/ 90551 h 95250"/>
                  <a:gd name="connsiteX1" fmla="*/ 40115 w 95250"/>
                  <a:gd name="connsiteY1" fmla="*/ 84931 h 95250"/>
                  <a:gd name="connsiteX2" fmla="*/ 87169 w 95250"/>
                  <a:gd name="connsiteY2" fmla="*/ 37306 h 95250"/>
                  <a:gd name="connsiteX3" fmla="*/ 82808 w 95250"/>
                  <a:gd name="connsiteY3" fmla="*/ 10721 h 95250"/>
                  <a:gd name="connsiteX4" fmla="*/ 60308 w 95250"/>
                  <a:gd name="connsiteY4" fmla="*/ 10922 h 95250"/>
                  <a:gd name="connsiteX5" fmla="*/ 12683 w 95250"/>
                  <a:gd name="connsiteY5" fmla="*/ 58547 h 95250"/>
                  <a:gd name="connsiteX6" fmla="*/ 12683 w 95250"/>
                  <a:gd name="connsiteY6" fmla="*/ 85407 h 95250"/>
                  <a:gd name="connsiteX7" fmla="*/ 26590 w 95250"/>
                  <a:gd name="connsiteY7" fmla="*/ 905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26590" y="90551"/>
                    </a:moveTo>
                    <a:cubicBezTo>
                      <a:pt x="31666" y="90555"/>
                      <a:pt x="36536" y="88532"/>
                      <a:pt x="40115" y="84931"/>
                    </a:cubicBezTo>
                    <a:lnTo>
                      <a:pt x="87169" y="37306"/>
                    </a:lnTo>
                    <a:cubicBezTo>
                      <a:pt x="93305" y="28760"/>
                      <a:pt x="91354" y="16858"/>
                      <a:pt x="82808" y="10721"/>
                    </a:cubicBezTo>
                    <a:cubicBezTo>
                      <a:pt x="76065" y="5878"/>
                      <a:pt x="66963" y="5959"/>
                      <a:pt x="60308" y="10922"/>
                    </a:cubicBezTo>
                    <a:lnTo>
                      <a:pt x="12683" y="58547"/>
                    </a:lnTo>
                    <a:cubicBezTo>
                      <a:pt x="5297" y="65977"/>
                      <a:pt x="5297" y="77977"/>
                      <a:pt x="12683" y="85407"/>
                    </a:cubicBezTo>
                    <a:cubicBezTo>
                      <a:pt x="16434" y="88930"/>
                      <a:pt x="21450" y="90785"/>
                      <a:pt x="26590" y="90551"/>
                    </a:cubicBezTo>
                    <a:close/>
                  </a:path>
                </a:pathLst>
              </a:custGeom>
              <a:solidFill>
                <a:srgbClr val="000000"/>
              </a:solid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B2DC18E9-4267-45B5-814A-3198E5D6BA90}"/>
                  </a:ext>
                </a:extLst>
              </p:cNvPr>
              <p:cNvSpPr/>
              <p:nvPr/>
            </p:nvSpPr>
            <p:spPr>
              <a:xfrm>
                <a:off x="5065961" y="4687663"/>
                <a:ext cx="114300" cy="47625"/>
              </a:xfrm>
              <a:custGeom>
                <a:avLst/>
                <a:gdLst>
                  <a:gd name="connsiteX0" fmla="*/ 92869 w 114300"/>
                  <a:gd name="connsiteY0" fmla="*/ 7144 h 47625"/>
                  <a:gd name="connsiteX1" fmla="*/ 26194 w 114300"/>
                  <a:gd name="connsiteY1" fmla="*/ 7144 h 47625"/>
                  <a:gd name="connsiteX2" fmla="*/ 7144 w 114300"/>
                  <a:gd name="connsiteY2" fmla="*/ 26194 h 47625"/>
                  <a:gd name="connsiteX3" fmla="*/ 26194 w 114300"/>
                  <a:gd name="connsiteY3" fmla="*/ 45244 h 47625"/>
                  <a:gd name="connsiteX4" fmla="*/ 92869 w 114300"/>
                  <a:gd name="connsiteY4" fmla="*/ 45244 h 47625"/>
                  <a:gd name="connsiteX5" fmla="*/ 111919 w 114300"/>
                  <a:gd name="connsiteY5" fmla="*/ 26194 h 47625"/>
                  <a:gd name="connsiteX6" fmla="*/ 92869 w 11430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7625">
                    <a:moveTo>
                      <a:pt x="92869" y="7144"/>
                    </a:moveTo>
                    <a:lnTo>
                      <a:pt x="26194" y="7144"/>
                    </a:lnTo>
                    <a:cubicBezTo>
                      <a:pt x="15673" y="7144"/>
                      <a:pt x="7144" y="15672"/>
                      <a:pt x="7144" y="26194"/>
                    </a:cubicBezTo>
                    <a:cubicBezTo>
                      <a:pt x="7144" y="36715"/>
                      <a:pt x="15673" y="45244"/>
                      <a:pt x="26194" y="45244"/>
                    </a:cubicBezTo>
                    <a:lnTo>
                      <a:pt x="92869" y="45244"/>
                    </a:lnTo>
                    <a:cubicBezTo>
                      <a:pt x="103390" y="45244"/>
                      <a:pt x="111919" y="36715"/>
                      <a:pt x="111919" y="26194"/>
                    </a:cubicBezTo>
                    <a:cubicBezTo>
                      <a:pt x="111919" y="15672"/>
                      <a:pt x="103390" y="7144"/>
                      <a:pt x="92869" y="7144"/>
                    </a:cubicBezTo>
                    <a:close/>
                  </a:path>
                </a:pathLst>
              </a:custGeom>
              <a:solidFill>
                <a:srgbClr val="000000"/>
              </a:solid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C50E9595-5E75-47FB-B846-2A3370F3DE02}"/>
                  </a:ext>
                </a:extLst>
              </p:cNvPr>
              <p:cNvSpPr/>
              <p:nvPr/>
            </p:nvSpPr>
            <p:spPr>
              <a:xfrm>
                <a:off x="5167696" y="4889203"/>
                <a:ext cx="95250" cy="95250"/>
              </a:xfrm>
              <a:custGeom>
                <a:avLst/>
                <a:gdLst>
                  <a:gd name="connsiteX0" fmla="*/ 60952 w 95250"/>
                  <a:gd name="connsiteY0" fmla="*/ 11724 h 95250"/>
                  <a:gd name="connsiteX1" fmla="*/ 13803 w 95250"/>
                  <a:gd name="connsiteY1" fmla="*/ 59349 h 95250"/>
                  <a:gd name="connsiteX2" fmla="*/ 11725 w 95250"/>
                  <a:gd name="connsiteY2" fmla="*/ 86210 h 95250"/>
                  <a:gd name="connsiteX3" fmla="*/ 38585 w 95250"/>
                  <a:gd name="connsiteY3" fmla="*/ 88288 h 95250"/>
                  <a:gd name="connsiteX4" fmla="*/ 40664 w 95250"/>
                  <a:gd name="connsiteY4" fmla="*/ 86210 h 95250"/>
                  <a:gd name="connsiteX5" fmla="*/ 87812 w 95250"/>
                  <a:gd name="connsiteY5" fmla="*/ 38585 h 95250"/>
                  <a:gd name="connsiteX6" fmla="*/ 85734 w 95250"/>
                  <a:gd name="connsiteY6" fmla="*/ 11724 h 95250"/>
                  <a:gd name="connsiteX7" fmla="*/ 60952 w 95250"/>
                  <a:gd name="connsiteY7" fmla="*/ 1172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60952" y="11724"/>
                    </a:moveTo>
                    <a:lnTo>
                      <a:pt x="13803" y="59349"/>
                    </a:lnTo>
                    <a:cubicBezTo>
                      <a:pt x="5812" y="66193"/>
                      <a:pt x="4881" y="78218"/>
                      <a:pt x="11725" y="86210"/>
                    </a:cubicBezTo>
                    <a:cubicBezTo>
                      <a:pt x="18569" y="94201"/>
                      <a:pt x="30595" y="95131"/>
                      <a:pt x="38585" y="88288"/>
                    </a:cubicBezTo>
                    <a:cubicBezTo>
                      <a:pt x="39331" y="87650"/>
                      <a:pt x="40026" y="86955"/>
                      <a:pt x="40664" y="86210"/>
                    </a:cubicBezTo>
                    <a:lnTo>
                      <a:pt x="87812" y="38585"/>
                    </a:lnTo>
                    <a:cubicBezTo>
                      <a:pt x="94656" y="30593"/>
                      <a:pt x="93726" y="18568"/>
                      <a:pt x="85734" y="11724"/>
                    </a:cubicBezTo>
                    <a:cubicBezTo>
                      <a:pt x="78603" y="5617"/>
                      <a:pt x="68084" y="5617"/>
                      <a:pt x="60952" y="11724"/>
                    </a:cubicBezTo>
                    <a:close/>
                  </a:path>
                </a:pathLst>
              </a:custGeom>
              <a:solidFill>
                <a:srgbClr val="000000"/>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DDF264D0-67FD-4435-9A70-787CE04988DB}"/>
                  </a:ext>
                </a:extLst>
              </p:cNvPr>
              <p:cNvSpPr/>
              <p:nvPr/>
            </p:nvSpPr>
            <p:spPr>
              <a:xfrm>
                <a:off x="5640752" y="4883881"/>
                <a:ext cx="95250" cy="95250"/>
              </a:xfrm>
              <a:custGeom>
                <a:avLst/>
                <a:gdLst>
                  <a:gd name="connsiteX0" fmla="*/ 40333 w 95250"/>
                  <a:gd name="connsiteY0" fmla="*/ 13427 h 95250"/>
                  <a:gd name="connsiteX1" fmla="*/ 13427 w 95250"/>
                  <a:gd name="connsiteY1" fmla="*/ 12054 h 95250"/>
                  <a:gd name="connsiteX2" fmla="*/ 12054 w 95250"/>
                  <a:gd name="connsiteY2" fmla="*/ 38961 h 95250"/>
                  <a:gd name="connsiteX3" fmla="*/ 13377 w 95250"/>
                  <a:gd name="connsiteY3" fmla="*/ 40288 h 95250"/>
                  <a:gd name="connsiteX4" fmla="*/ 61002 w 95250"/>
                  <a:gd name="connsiteY4" fmla="*/ 87913 h 95250"/>
                  <a:gd name="connsiteX5" fmla="*/ 87833 w 95250"/>
                  <a:gd name="connsiteY5" fmla="*/ 90357 h 95250"/>
                  <a:gd name="connsiteX6" fmla="*/ 90277 w 95250"/>
                  <a:gd name="connsiteY6" fmla="*/ 63528 h 95250"/>
                  <a:gd name="connsiteX7" fmla="*/ 87196 w 95250"/>
                  <a:gd name="connsiteY7" fmla="*/ 6057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95250">
                    <a:moveTo>
                      <a:pt x="40333" y="13427"/>
                    </a:moveTo>
                    <a:cubicBezTo>
                      <a:pt x="33283" y="5618"/>
                      <a:pt x="21237" y="5004"/>
                      <a:pt x="13427" y="12054"/>
                    </a:cubicBezTo>
                    <a:cubicBezTo>
                      <a:pt x="5618" y="19105"/>
                      <a:pt x="5004" y="31151"/>
                      <a:pt x="12054" y="38961"/>
                    </a:cubicBezTo>
                    <a:cubicBezTo>
                      <a:pt x="12474" y="39424"/>
                      <a:pt x="12916" y="39867"/>
                      <a:pt x="13377" y="40288"/>
                    </a:cubicBezTo>
                    <a:lnTo>
                      <a:pt x="61002" y="87913"/>
                    </a:lnTo>
                    <a:cubicBezTo>
                      <a:pt x="67737" y="95996"/>
                      <a:pt x="79749" y="97091"/>
                      <a:pt x="87833" y="90357"/>
                    </a:cubicBezTo>
                    <a:cubicBezTo>
                      <a:pt x="95916" y="83623"/>
                      <a:pt x="97010" y="71611"/>
                      <a:pt x="90277" y="63528"/>
                    </a:cubicBezTo>
                    <a:cubicBezTo>
                      <a:pt x="89363" y="62431"/>
                      <a:pt x="88331" y="61442"/>
                      <a:pt x="87196" y="60576"/>
                    </a:cubicBezTo>
                    <a:close/>
                  </a:path>
                </a:pathLst>
              </a:custGeom>
              <a:solidFill>
                <a:srgbClr val="000000"/>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2D058BA5-4840-4B5A-94DD-6F5C0B9BE85D}"/>
                  </a:ext>
                </a:extLst>
              </p:cNvPr>
              <p:cNvSpPr/>
              <p:nvPr/>
            </p:nvSpPr>
            <p:spPr>
              <a:xfrm>
                <a:off x="5720804" y="4686996"/>
                <a:ext cx="114300" cy="47625"/>
              </a:xfrm>
              <a:custGeom>
                <a:avLst/>
                <a:gdLst>
                  <a:gd name="connsiteX0" fmla="*/ 92869 w 114300"/>
                  <a:gd name="connsiteY0" fmla="*/ 7144 h 47625"/>
                  <a:gd name="connsiteX1" fmla="*/ 26194 w 114300"/>
                  <a:gd name="connsiteY1" fmla="*/ 7144 h 47625"/>
                  <a:gd name="connsiteX2" fmla="*/ 7144 w 114300"/>
                  <a:gd name="connsiteY2" fmla="*/ 26194 h 47625"/>
                  <a:gd name="connsiteX3" fmla="*/ 26194 w 114300"/>
                  <a:gd name="connsiteY3" fmla="*/ 45244 h 47625"/>
                  <a:gd name="connsiteX4" fmla="*/ 92869 w 114300"/>
                  <a:gd name="connsiteY4" fmla="*/ 45244 h 47625"/>
                  <a:gd name="connsiteX5" fmla="*/ 111919 w 114300"/>
                  <a:gd name="connsiteY5" fmla="*/ 26194 h 47625"/>
                  <a:gd name="connsiteX6" fmla="*/ 92869 w 114300"/>
                  <a:gd name="connsiteY6" fmla="*/ 71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47625">
                    <a:moveTo>
                      <a:pt x="92869" y="7144"/>
                    </a:moveTo>
                    <a:lnTo>
                      <a:pt x="26194" y="7144"/>
                    </a:lnTo>
                    <a:cubicBezTo>
                      <a:pt x="15672" y="7144"/>
                      <a:pt x="7144" y="15672"/>
                      <a:pt x="7144" y="26194"/>
                    </a:cubicBezTo>
                    <a:cubicBezTo>
                      <a:pt x="7144" y="36715"/>
                      <a:pt x="15672" y="45244"/>
                      <a:pt x="26194" y="45244"/>
                    </a:cubicBezTo>
                    <a:lnTo>
                      <a:pt x="92869" y="45244"/>
                    </a:lnTo>
                    <a:cubicBezTo>
                      <a:pt x="103390" y="45244"/>
                      <a:pt x="111919" y="36715"/>
                      <a:pt x="111919" y="26194"/>
                    </a:cubicBezTo>
                    <a:cubicBezTo>
                      <a:pt x="111919" y="15672"/>
                      <a:pt x="103390" y="7144"/>
                      <a:pt x="92869" y="7144"/>
                    </a:cubicBezTo>
                    <a:close/>
                  </a:path>
                </a:pathLst>
              </a:custGeom>
              <a:solidFill>
                <a:srgbClr val="000000"/>
              </a:solidFill>
              <a:ln w="9525" cap="flat">
                <a:noFill/>
                <a:prstDash val="solid"/>
                <a:miter/>
              </a:ln>
            </p:spPr>
            <p:txBody>
              <a:bodyPr rtlCol="0" anchor="ctr"/>
              <a:lstStyle/>
              <a:p>
                <a:endParaRPr lang="fr-FR"/>
              </a:p>
            </p:txBody>
          </p:sp>
        </p:grpSp>
        <p:pic>
          <p:nvPicPr>
            <p:cNvPr id="34" name="Graphique 33" descr="Nuage">
              <a:extLst>
                <a:ext uri="{FF2B5EF4-FFF2-40B4-BE49-F238E27FC236}">
                  <a16:creationId xmlns:a16="http://schemas.microsoft.com/office/drawing/2014/main" id="{08B0D0ED-21CE-4B4F-81B0-88CA5F82D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9124" y="5105402"/>
              <a:ext cx="669315" cy="669315"/>
            </a:xfrm>
            <a:prstGeom prst="rect">
              <a:avLst/>
            </a:prstGeom>
          </p:spPr>
        </p:pic>
      </p:grpSp>
      <p:pic>
        <p:nvPicPr>
          <p:cNvPr id="36" name="Image 35">
            <a:extLst>
              <a:ext uri="{FF2B5EF4-FFF2-40B4-BE49-F238E27FC236}">
                <a16:creationId xmlns:a16="http://schemas.microsoft.com/office/drawing/2014/main" id="{9C4C2C99-A2FB-4AA8-8499-9F0E50C94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6171" y="1036439"/>
            <a:ext cx="1710198" cy="1710198"/>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38" name="ZoneTexte 37">
            <a:extLst>
              <a:ext uri="{FF2B5EF4-FFF2-40B4-BE49-F238E27FC236}">
                <a16:creationId xmlns:a16="http://schemas.microsoft.com/office/drawing/2014/main" id="{D020EB2A-D627-41E4-8BB4-9F12BB23137F}"/>
              </a:ext>
            </a:extLst>
          </p:cNvPr>
          <p:cNvSpPr txBox="1"/>
          <p:nvPr/>
        </p:nvSpPr>
        <p:spPr>
          <a:xfrm>
            <a:off x="6876256" y="6309320"/>
            <a:ext cx="2160240" cy="369332"/>
          </a:xfrm>
          <a:prstGeom prst="rect">
            <a:avLst/>
          </a:prstGeom>
          <a:noFill/>
        </p:spPr>
        <p:txBody>
          <a:bodyPr wrap="square" rtlCol="0">
            <a:spAutoFit/>
          </a:bodyPr>
          <a:lstStyle/>
          <a:p>
            <a:r>
              <a:rPr lang="fr-FR" dirty="0" err="1"/>
              <a:t>Mariton</a:t>
            </a:r>
            <a:r>
              <a:rPr lang="fr-FR" dirty="0"/>
              <a:t> et al. (2022)</a:t>
            </a:r>
          </a:p>
        </p:txBody>
      </p:sp>
      <p:grpSp>
        <p:nvGrpSpPr>
          <p:cNvPr id="46" name="Groupe 45">
            <a:extLst>
              <a:ext uri="{FF2B5EF4-FFF2-40B4-BE49-F238E27FC236}">
                <a16:creationId xmlns:a16="http://schemas.microsoft.com/office/drawing/2014/main" id="{432302A0-9ED3-4C04-9B0B-846BA6AFF647}"/>
              </a:ext>
            </a:extLst>
          </p:cNvPr>
          <p:cNvGrpSpPr/>
          <p:nvPr/>
        </p:nvGrpSpPr>
        <p:grpSpPr>
          <a:xfrm>
            <a:off x="6329248" y="4468956"/>
            <a:ext cx="2779801" cy="1563638"/>
            <a:chOff x="6364198" y="4437112"/>
            <a:chExt cx="2779801" cy="1563638"/>
          </a:xfrm>
        </p:grpSpPr>
        <p:pic>
          <p:nvPicPr>
            <p:cNvPr id="1026" name="Picture 2" descr="The pink glow lit up the skies above the regional Victorian city of Mildura. Photo / Twitter ">
              <a:extLst>
                <a:ext uri="{FF2B5EF4-FFF2-40B4-BE49-F238E27FC236}">
                  <a16:creationId xmlns:a16="http://schemas.microsoft.com/office/drawing/2014/main" id="{C82EEC1E-7584-492F-BD5D-EA60FC52E01D}"/>
                </a:ext>
              </a:extLst>
            </p:cNvPr>
            <p:cNvPicPr>
              <a:picLocks noChangeAspect="1" noChangeArrowheads="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364198" y="4437112"/>
              <a:ext cx="2779801" cy="156363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602DD74A-C36B-446C-A458-1037C2A4110C}"/>
                </a:ext>
              </a:extLst>
            </p:cNvPr>
            <p:cNvSpPr/>
            <p:nvPr/>
          </p:nvSpPr>
          <p:spPr>
            <a:xfrm>
              <a:off x="6364671" y="5712445"/>
              <a:ext cx="994183" cy="276999"/>
            </a:xfrm>
            <a:prstGeom prst="rect">
              <a:avLst/>
            </a:prstGeom>
          </p:spPr>
          <p:txBody>
            <a:bodyPr wrap="none">
              <a:spAutoFit/>
            </a:bodyPr>
            <a:lstStyle/>
            <a:p>
              <a:r>
                <a:rPr lang="fr-FR" sz="1200" dirty="0">
                  <a:solidFill>
                    <a:schemeClr val="bg1">
                      <a:lumMod val="50000"/>
                    </a:schemeClr>
                  </a:solidFill>
                  <a:latin typeface="Source Sans Pro" panose="020B0503030403020204" pitchFamily="34" charset="0"/>
                </a:rPr>
                <a:t>© Tim Green</a:t>
              </a:r>
              <a:endParaRPr lang="fr-FR" sz="1200" dirty="0">
                <a:solidFill>
                  <a:schemeClr val="bg1">
                    <a:lumMod val="50000"/>
                  </a:schemeClr>
                </a:solidFill>
              </a:endParaRPr>
            </a:p>
          </p:txBody>
        </p:sp>
      </p:grpSp>
    </p:spTree>
    <p:extLst>
      <p:ext uri="{BB962C8B-B14F-4D97-AF65-F5344CB8AC3E}">
        <p14:creationId xmlns:p14="http://schemas.microsoft.com/office/powerpoint/2010/main" val="35103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a:bodyPr>
          <a:lstStyle/>
          <a:p>
            <a:r>
              <a:rPr lang="en-US" dirty="0"/>
              <a:t>Ecology</a:t>
            </a:r>
            <a:endParaRPr lang="fr-FR" dirty="0"/>
          </a:p>
        </p:txBody>
      </p:sp>
      <p:sp>
        <p:nvSpPr>
          <p:cNvPr id="42" name="Espace réservé du contenu 2">
            <a:extLst>
              <a:ext uri="{FF2B5EF4-FFF2-40B4-BE49-F238E27FC236}">
                <a16:creationId xmlns:a16="http://schemas.microsoft.com/office/drawing/2014/main" id="{EA79CD8D-EB8B-4C6A-A6ED-1A5C636B7775}"/>
              </a:ext>
            </a:extLst>
          </p:cNvPr>
          <p:cNvSpPr txBox="1">
            <a:spLocks/>
          </p:cNvSpPr>
          <p:nvPr/>
        </p:nvSpPr>
        <p:spPr>
          <a:xfrm>
            <a:off x="422703" y="1478653"/>
            <a:ext cx="10801888" cy="3941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ill Sans MT" panose="020B0502020104020203" pitchFamily="34" charset="0"/>
              </a:rPr>
              <a:t>Elevational seasonal migration ?</a:t>
            </a:r>
          </a:p>
        </p:txBody>
      </p:sp>
      <p:sp>
        <p:nvSpPr>
          <p:cNvPr id="43" name="Titre 1">
            <a:extLst>
              <a:ext uri="{FF2B5EF4-FFF2-40B4-BE49-F238E27FC236}">
                <a16:creationId xmlns:a16="http://schemas.microsoft.com/office/drawing/2014/main" id="{1DEF8114-553D-4857-9EB6-6B8F41C0E3D1}"/>
              </a:ext>
            </a:extLst>
          </p:cNvPr>
          <p:cNvSpPr txBox="1">
            <a:spLocks/>
          </p:cNvSpPr>
          <p:nvPr/>
        </p:nvSpPr>
        <p:spPr>
          <a:xfrm>
            <a:off x="6876256" y="2608436"/>
            <a:ext cx="2380107" cy="34887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1800" dirty="0"/>
              <a:t>Vincent Robert</a:t>
            </a:r>
          </a:p>
        </p:txBody>
      </p:sp>
      <p:pic>
        <p:nvPicPr>
          <p:cNvPr id="44" name="Picture 2" descr="Vincent Robert - Université de Montpellier - Montpellier, Occitanie, France  | LinkedIn">
            <a:extLst>
              <a:ext uri="{FF2B5EF4-FFF2-40B4-BE49-F238E27FC236}">
                <a16:creationId xmlns:a16="http://schemas.microsoft.com/office/drawing/2014/main" id="{DAA8604D-6573-4D9A-840B-773B2708A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40" t="19024" r="3668" b="26687"/>
          <a:stretch/>
        </p:blipFill>
        <p:spPr bwMode="auto">
          <a:xfrm>
            <a:off x="7188989" y="1080487"/>
            <a:ext cx="1617622" cy="1478653"/>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7" name="Groupe 46">
            <a:extLst>
              <a:ext uri="{FF2B5EF4-FFF2-40B4-BE49-F238E27FC236}">
                <a16:creationId xmlns:a16="http://schemas.microsoft.com/office/drawing/2014/main" id="{85B7CD36-6BC4-4F81-B17D-4210D18C82EC}"/>
              </a:ext>
            </a:extLst>
          </p:cNvPr>
          <p:cNvGrpSpPr/>
          <p:nvPr/>
        </p:nvGrpSpPr>
        <p:grpSpPr>
          <a:xfrm>
            <a:off x="576650" y="2078935"/>
            <a:ext cx="6803662" cy="4122761"/>
            <a:chOff x="576650" y="2078935"/>
            <a:chExt cx="8790263" cy="4573405"/>
          </a:xfrm>
        </p:grpSpPr>
        <p:pic>
          <p:nvPicPr>
            <p:cNvPr id="48" name="Image 47">
              <a:extLst>
                <a:ext uri="{FF2B5EF4-FFF2-40B4-BE49-F238E27FC236}">
                  <a16:creationId xmlns:a16="http://schemas.microsoft.com/office/drawing/2014/main" id="{65699D94-FD32-40A5-A559-074644D6DB85}"/>
                </a:ext>
              </a:extLst>
            </p:cNvPr>
            <p:cNvPicPr>
              <a:picLocks noChangeAspect="1"/>
            </p:cNvPicPr>
            <p:nvPr/>
          </p:nvPicPr>
          <p:blipFill rotWithShape="1">
            <a:blip r:embed="rId3">
              <a:extLst>
                <a:ext uri="{28A0092B-C50C-407E-A947-70E740481C1C}">
                  <a14:useLocalDpi xmlns:a14="http://schemas.microsoft.com/office/drawing/2010/main" val="0"/>
                </a:ext>
              </a:extLst>
            </a:blip>
            <a:srcRect l="3272" b="6134"/>
            <a:stretch/>
          </p:blipFill>
          <p:spPr>
            <a:xfrm>
              <a:off x="1099929" y="2078935"/>
              <a:ext cx="7786409" cy="4348369"/>
            </a:xfrm>
            <a:prstGeom prst="rect">
              <a:avLst/>
            </a:prstGeom>
          </p:spPr>
        </p:pic>
        <p:sp>
          <p:nvSpPr>
            <p:cNvPr id="49" name="ZoneTexte 48">
              <a:extLst>
                <a:ext uri="{FF2B5EF4-FFF2-40B4-BE49-F238E27FC236}">
                  <a16:creationId xmlns:a16="http://schemas.microsoft.com/office/drawing/2014/main" id="{864F4410-E0AA-41B5-AEAE-276936EDD6DA}"/>
                </a:ext>
              </a:extLst>
            </p:cNvPr>
            <p:cNvSpPr txBox="1"/>
            <p:nvPr/>
          </p:nvSpPr>
          <p:spPr>
            <a:xfrm rot="16200000">
              <a:off x="-1040980" y="3936760"/>
              <a:ext cx="3604592" cy="369332"/>
            </a:xfrm>
            <a:prstGeom prst="rect">
              <a:avLst/>
            </a:prstGeom>
            <a:noFill/>
          </p:spPr>
          <p:txBody>
            <a:bodyPr wrap="square" rtlCol="0">
              <a:spAutoFit/>
            </a:bodyPr>
            <a:lstStyle/>
            <a:p>
              <a:pPr algn="ctr"/>
              <a:r>
                <a:rPr lang="fr-FR" b="1" dirty="0"/>
                <a:t>N bat passes/night</a:t>
              </a:r>
            </a:p>
          </p:txBody>
        </p:sp>
        <p:sp>
          <p:nvSpPr>
            <p:cNvPr id="50" name="ZoneTexte 49">
              <a:extLst>
                <a:ext uri="{FF2B5EF4-FFF2-40B4-BE49-F238E27FC236}">
                  <a16:creationId xmlns:a16="http://schemas.microsoft.com/office/drawing/2014/main" id="{B73123E5-D198-46FA-8373-8EFBCA30634C}"/>
                </a:ext>
              </a:extLst>
            </p:cNvPr>
            <p:cNvSpPr txBox="1"/>
            <p:nvPr/>
          </p:nvSpPr>
          <p:spPr>
            <a:xfrm>
              <a:off x="1444486" y="6242638"/>
              <a:ext cx="6321287" cy="409702"/>
            </a:xfrm>
            <a:prstGeom prst="rect">
              <a:avLst/>
            </a:prstGeom>
            <a:solidFill>
              <a:schemeClr val="bg1"/>
            </a:solidFill>
          </p:spPr>
          <p:txBody>
            <a:bodyPr wrap="square" rtlCol="0">
              <a:spAutoFit/>
            </a:bodyPr>
            <a:lstStyle/>
            <a:p>
              <a:r>
                <a:rPr lang="fr-FR" dirty="0"/>
                <a:t>        April                         July	                    </a:t>
              </a:r>
              <a:r>
                <a:rPr lang="fr-FR" dirty="0" err="1"/>
                <a:t>October</a:t>
              </a:r>
              <a:endParaRPr lang="fr-FR" dirty="0"/>
            </a:p>
          </p:txBody>
        </p:sp>
        <p:sp>
          <p:nvSpPr>
            <p:cNvPr id="51" name="ZoneTexte 50">
              <a:extLst>
                <a:ext uri="{FF2B5EF4-FFF2-40B4-BE49-F238E27FC236}">
                  <a16:creationId xmlns:a16="http://schemas.microsoft.com/office/drawing/2014/main" id="{A78FC81F-8EF3-4575-8FB6-8C8D427C33E1}"/>
                </a:ext>
              </a:extLst>
            </p:cNvPr>
            <p:cNvSpPr txBox="1"/>
            <p:nvPr/>
          </p:nvSpPr>
          <p:spPr>
            <a:xfrm>
              <a:off x="7878283" y="3449396"/>
              <a:ext cx="1488630" cy="409702"/>
            </a:xfrm>
            <a:prstGeom prst="rect">
              <a:avLst/>
            </a:prstGeom>
            <a:solidFill>
              <a:schemeClr val="bg1"/>
            </a:solidFill>
          </p:spPr>
          <p:txBody>
            <a:bodyPr wrap="square" rtlCol="0">
              <a:spAutoFit/>
            </a:bodyPr>
            <a:lstStyle/>
            <a:p>
              <a:r>
                <a:rPr lang="fr-FR" dirty="0" err="1"/>
                <a:t>Elevation</a:t>
              </a:r>
              <a:endParaRPr lang="fr-FR" dirty="0"/>
            </a:p>
          </p:txBody>
        </p:sp>
      </p:grpSp>
      <p:grpSp>
        <p:nvGrpSpPr>
          <p:cNvPr id="5" name="Groupe 4">
            <a:extLst>
              <a:ext uri="{FF2B5EF4-FFF2-40B4-BE49-F238E27FC236}">
                <a16:creationId xmlns:a16="http://schemas.microsoft.com/office/drawing/2014/main" id="{57D527B8-4B2C-4170-B44E-95A138BB3F76}"/>
              </a:ext>
            </a:extLst>
          </p:cNvPr>
          <p:cNvGrpSpPr/>
          <p:nvPr/>
        </p:nvGrpSpPr>
        <p:grpSpPr>
          <a:xfrm>
            <a:off x="1421478" y="2205036"/>
            <a:ext cx="1971537" cy="1485679"/>
            <a:chOff x="1421478" y="2205036"/>
            <a:chExt cx="1971537" cy="1485679"/>
          </a:xfrm>
        </p:grpSpPr>
        <p:pic>
          <p:nvPicPr>
            <p:cNvPr id="2050" name="Picture 2" descr="https://plan-actions-chiropteres.fr/sites/default/files/styles/galerie_photos/public/ged/tadarida_teniotis-blandine_carre.jpeg?itok=GYnllEtM">
              <a:extLst>
                <a:ext uri="{FF2B5EF4-FFF2-40B4-BE49-F238E27FC236}">
                  <a16:creationId xmlns:a16="http://schemas.microsoft.com/office/drawing/2014/main" id="{6A01F2AE-8D6E-469A-85FA-116554FF48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1478" y="2205036"/>
              <a:ext cx="1971537" cy="147865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A01A3A5-758D-4333-9462-2E6276A1C66C}"/>
                </a:ext>
              </a:extLst>
            </p:cNvPr>
            <p:cNvSpPr txBox="1"/>
            <p:nvPr/>
          </p:nvSpPr>
          <p:spPr>
            <a:xfrm>
              <a:off x="1838379" y="3413716"/>
              <a:ext cx="1231834" cy="276999"/>
            </a:xfrm>
            <a:prstGeom prst="rect">
              <a:avLst/>
            </a:prstGeom>
            <a:noFill/>
          </p:spPr>
          <p:txBody>
            <a:bodyPr wrap="square" rtlCol="0">
              <a:spAutoFit/>
            </a:bodyPr>
            <a:lstStyle/>
            <a:p>
              <a:r>
                <a:rPr lang="fr-FR" sz="1200" dirty="0">
                  <a:solidFill>
                    <a:schemeClr val="bg1">
                      <a:lumMod val="50000"/>
                    </a:schemeClr>
                  </a:solidFill>
                </a:rPr>
                <a:t>Blandine Carré</a:t>
              </a:r>
            </a:p>
          </p:txBody>
        </p:sp>
      </p:grpSp>
      <p:pic>
        <p:nvPicPr>
          <p:cNvPr id="14" name="Picture 2" descr="Investigar en tiempos extraños">
            <a:extLst>
              <a:ext uri="{FF2B5EF4-FFF2-40B4-BE49-F238E27FC236}">
                <a16:creationId xmlns:a16="http://schemas.microsoft.com/office/drawing/2014/main" id="{D2B0269A-65EF-490C-AC88-6ECC528820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502" y="5506278"/>
            <a:ext cx="1971439" cy="116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A6FAFA-057C-4830-8FBA-8444909D65A8}"/>
              </a:ext>
            </a:extLst>
          </p:cNvPr>
          <p:cNvSpPr txBox="1">
            <a:spLocks/>
          </p:cNvSpPr>
          <p:nvPr/>
        </p:nvSpPr>
        <p:spPr>
          <a:xfrm>
            <a:off x="0" y="0"/>
            <a:ext cx="9144000" cy="6858000"/>
          </a:xfrm>
          <a:prstGeom prst="rect">
            <a:avLst/>
          </a:prstGeom>
          <a:solidFill>
            <a:schemeClr val="tx1">
              <a:lumMod val="75000"/>
              <a:lumOff val="25000"/>
            </a:schemeClr>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defRPr/>
            </a:pPr>
            <a:r>
              <a:rPr lang="de-DE" dirty="0">
                <a:solidFill>
                  <a:schemeClr val="bg1"/>
                </a:solidFill>
                <a:latin typeface="Arial"/>
                <a:ea typeface="DejaVu Sans"/>
                <a:cs typeface="DejaVu Sans"/>
              </a:rPr>
              <a:t>Methods </a:t>
            </a:r>
            <a:r>
              <a:rPr lang="de-DE" dirty="0" err="1">
                <a:solidFill>
                  <a:schemeClr val="bg1"/>
                </a:solidFill>
                <a:latin typeface="Arial"/>
                <a:ea typeface="DejaVu Sans"/>
                <a:cs typeface="DejaVu Sans"/>
              </a:rPr>
              <a:t>for</a:t>
            </a:r>
            <a:r>
              <a:rPr lang="de-DE" dirty="0">
                <a:solidFill>
                  <a:schemeClr val="bg1"/>
                </a:solidFill>
                <a:latin typeface="Arial"/>
                <a:ea typeface="DejaVu Sans"/>
                <a:cs typeface="DejaVu Sans"/>
              </a:rPr>
              <a:t> </a:t>
            </a:r>
            <a:r>
              <a:rPr lang="de-DE" dirty="0" err="1">
                <a:solidFill>
                  <a:schemeClr val="bg1"/>
                </a:solidFill>
                <a:latin typeface="Arial"/>
                <a:ea typeface="DejaVu Sans"/>
                <a:cs typeface="DejaVu Sans"/>
              </a:rPr>
              <a:t>data</a:t>
            </a:r>
            <a:r>
              <a:rPr lang="de-DE" dirty="0">
                <a:solidFill>
                  <a:schemeClr val="bg1"/>
                </a:solidFill>
                <a:latin typeface="Arial"/>
                <a:ea typeface="DejaVu Sans"/>
                <a:cs typeface="DejaVu Sans"/>
              </a:rPr>
              <a:t> </a:t>
            </a:r>
            <a:r>
              <a:rPr lang="de-DE" dirty="0" err="1">
                <a:solidFill>
                  <a:schemeClr val="bg1"/>
                </a:solidFill>
                <a:latin typeface="Arial"/>
                <a:ea typeface="DejaVu Sans"/>
                <a:cs typeface="DejaVu Sans"/>
              </a:rPr>
              <a:t>collection</a:t>
            </a:r>
            <a:r>
              <a:rPr lang="de-DE" dirty="0">
                <a:solidFill>
                  <a:schemeClr val="bg1"/>
                </a:solidFill>
                <a:latin typeface="Arial"/>
                <a:ea typeface="DejaVu Sans"/>
                <a:cs typeface="DejaVu Sans"/>
              </a:rPr>
              <a:t> </a:t>
            </a:r>
            <a:br>
              <a:rPr lang="de-DE" dirty="0">
                <a:solidFill>
                  <a:schemeClr val="bg1"/>
                </a:solidFill>
                <a:latin typeface="Arial"/>
                <a:ea typeface="DejaVu Sans"/>
                <a:cs typeface="DejaVu Sans"/>
              </a:rPr>
            </a:br>
            <a:r>
              <a:rPr lang="de-DE" dirty="0">
                <a:solidFill>
                  <a:schemeClr val="bg1"/>
                </a:solidFill>
                <a:latin typeface="Arial"/>
                <a:ea typeface="DejaVu Sans"/>
                <a:cs typeface="DejaVu Sans"/>
              </a:rPr>
              <a:t>and </a:t>
            </a:r>
            <a:r>
              <a:rPr lang="de-DE" dirty="0" err="1">
                <a:solidFill>
                  <a:schemeClr val="bg1"/>
                </a:solidFill>
                <a:latin typeface="Arial"/>
                <a:ea typeface="DejaVu Sans"/>
                <a:cs typeface="DejaVu Sans"/>
              </a:rPr>
              <a:t>analysis</a:t>
            </a:r>
            <a:endParaRPr lang="de-DE" sz="2000" dirty="0">
              <a:solidFill>
                <a:schemeClr val="bg1"/>
              </a:solidFill>
              <a:latin typeface="Arial"/>
              <a:ea typeface="DejaVu Sans"/>
              <a:cs typeface="DejaVu Sans"/>
            </a:endParaRPr>
          </a:p>
        </p:txBody>
      </p:sp>
      <p:pic>
        <p:nvPicPr>
          <p:cNvPr id="6" name="Image 5">
            <a:extLst>
              <a:ext uri="{FF2B5EF4-FFF2-40B4-BE49-F238E27FC236}">
                <a16:creationId xmlns:a16="http://schemas.microsoft.com/office/drawing/2014/main" id="{5B45EF91-3D2B-49FD-AE7A-5AFE28264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187" y="1196752"/>
            <a:ext cx="2333625" cy="733425"/>
          </a:xfrm>
          <a:prstGeom prst="rect">
            <a:avLst/>
          </a:prstGeom>
        </p:spPr>
      </p:pic>
    </p:spTree>
    <p:extLst>
      <p:ext uri="{BB962C8B-B14F-4D97-AF65-F5344CB8AC3E}">
        <p14:creationId xmlns:p14="http://schemas.microsoft.com/office/powerpoint/2010/main" val="349355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Using acoustic activity to </a:t>
            </a:r>
            <a:br>
              <a:rPr lang="en-US" dirty="0"/>
            </a:br>
            <a:r>
              <a:rPr lang="en-US" dirty="0"/>
              <a:t>map species relative abundance</a:t>
            </a:r>
            <a:endParaRPr lang="fr-FR" dirty="0"/>
          </a:p>
        </p:txBody>
      </p:sp>
      <p:grpSp>
        <p:nvGrpSpPr>
          <p:cNvPr id="33" name="Groupe 32">
            <a:extLst>
              <a:ext uri="{FF2B5EF4-FFF2-40B4-BE49-F238E27FC236}">
                <a16:creationId xmlns:a16="http://schemas.microsoft.com/office/drawing/2014/main" id="{019693F6-A406-4526-883A-A8361E206670}"/>
              </a:ext>
            </a:extLst>
          </p:cNvPr>
          <p:cNvGrpSpPr/>
          <p:nvPr/>
        </p:nvGrpSpPr>
        <p:grpSpPr>
          <a:xfrm>
            <a:off x="3823424" y="3856020"/>
            <a:ext cx="1995150" cy="1863428"/>
            <a:chOff x="1352692" y="1868112"/>
            <a:chExt cx="1995150" cy="1863428"/>
          </a:xfrm>
        </p:grpSpPr>
        <p:sp>
          <p:nvSpPr>
            <p:cNvPr id="10" name="ZoneTexte 9">
              <a:extLst>
                <a:ext uri="{FF2B5EF4-FFF2-40B4-BE49-F238E27FC236}">
                  <a16:creationId xmlns:a16="http://schemas.microsoft.com/office/drawing/2014/main" id="{0478CDE1-62C9-4B77-955B-7A8D92E7C39F}"/>
                </a:ext>
              </a:extLst>
            </p:cNvPr>
            <p:cNvSpPr txBox="1"/>
            <p:nvPr/>
          </p:nvSpPr>
          <p:spPr>
            <a:xfrm>
              <a:off x="1784178" y="1868112"/>
              <a:ext cx="1195890" cy="300082"/>
            </a:xfrm>
            <a:prstGeom prst="rect">
              <a:avLst/>
            </a:prstGeom>
            <a:noFill/>
          </p:spPr>
          <p:txBody>
            <a:bodyPr wrap="square" rtlCol="0">
              <a:spAutoFit/>
            </a:bodyPr>
            <a:lstStyle/>
            <a:p>
              <a:pPr defTabSz="685800" eaLnBrk="1" fontAlgn="auto" hangingPunct="1">
                <a:spcBef>
                  <a:spcPts val="0"/>
                </a:spcBef>
                <a:spcAft>
                  <a:spcPts val="0"/>
                </a:spcAft>
              </a:pPr>
              <a:r>
                <a:rPr lang="fr-FR" sz="1350" b="1" dirty="0">
                  <a:solidFill>
                    <a:prstClr val="black"/>
                  </a:solidFill>
                  <a:latin typeface="Calibri"/>
                </a:rPr>
                <a:t>Noctule bat</a:t>
              </a:r>
            </a:p>
          </p:txBody>
        </p:sp>
        <p:pic>
          <p:nvPicPr>
            <p:cNvPr id="12" name="Picture 4">
              <a:extLst>
                <a:ext uri="{FF2B5EF4-FFF2-40B4-BE49-F238E27FC236}">
                  <a16:creationId xmlns:a16="http://schemas.microsoft.com/office/drawing/2014/main" id="{BC093377-9A76-4F8C-BD73-02A7358E2A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52692" y="2134836"/>
              <a:ext cx="1995150" cy="133559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ADF1FAB9-30E0-483E-BCA0-A6F349F44870}"/>
                </a:ext>
              </a:extLst>
            </p:cNvPr>
            <p:cNvSpPr txBox="1"/>
            <p:nvPr/>
          </p:nvSpPr>
          <p:spPr>
            <a:xfrm>
              <a:off x="1748897" y="3454541"/>
              <a:ext cx="1231171" cy="276999"/>
            </a:xfrm>
            <a:prstGeom prst="rect">
              <a:avLst/>
            </a:prstGeom>
            <a:noFill/>
          </p:spPr>
          <p:txBody>
            <a:bodyPr wrap="none" rtlCol="0">
              <a:spAutoFit/>
            </a:bodyPr>
            <a:lstStyle/>
            <a:p>
              <a:r>
                <a:rPr lang="en-GB" sz="1200" dirty="0"/>
                <a:t>©Laurent Arthur</a:t>
              </a:r>
            </a:p>
          </p:txBody>
        </p:sp>
      </p:grpSp>
      <p:sp>
        <p:nvSpPr>
          <p:cNvPr id="18" name="ZoneTexte 17">
            <a:extLst>
              <a:ext uri="{FF2B5EF4-FFF2-40B4-BE49-F238E27FC236}">
                <a16:creationId xmlns:a16="http://schemas.microsoft.com/office/drawing/2014/main" id="{CBED53DA-235D-4153-9D0E-BCFF84E2CA3A}"/>
              </a:ext>
            </a:extLst>
          </p:cNvPr>
          <p:cNvSpPr txBox="1"/>
          <p:nvPr/>
        </p:nvSpPr>
        <p:spPr>
          <a:xfrm>
            <a:off x="3666517" y="6141614"/>
            <a:ext cx="2308965" cy="646331"/>
          </a:xfrm>
          <a:prstGeom prst="rect">
            <a:avLst/>
          </a:prstGeom>
          <a:solidFill>
            <a:schemeClr val="bg1">
              <a:lumMod val="85000"/>
            </a:schemeClr>
          </a:solidFill>
        </p:spPr>
        <p:txBody>
          <a:bodyPr wrap="none" rtlCol="0">
            <a:spAutoFit/>
          </a:bodyPr>
          <a:lstStyle/>
          <a:p>
            <a:pPr algn="ctr"/>
            <a:r>
              <a:rPr lang="en-GB" dirty="0"/>
              <a:t>All maps available:</a:t>
            </a:r>
          </a:p>
          <a:p>
            <a:pPr algn="ctr"/>
            <a:r>
              <a:rPr lang="en-GB" dirty="0"/>
              <a:t>https://bit.ly/3d0PVhP</a:t>
            </a:r>
          </a:p>
        </p:txBody>
      </p:sp>
      <p:pic>
        <p:nvPicPr>
          <p:cNvPr id="19" name="Picture 2" descr="Investigar en tiempos extraños">
            <a:extLst>
              <a:ext uri="{FF2B5EF4-FFF2-40B4-BE49-F238E27FC236}">
                <a16:creationId xmlns:a16="http://schemas.microsoft.com/office/drawing/2014/main" id="{522C0AB2-8E6B-4636-9F5D-AA4D2B5624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DB39CDBA-2FD3-4666-BB5F-28CB386AB9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14" t="9685" r="17735" b="7789"/>
          <a:stretch/>
        </p:blipFill>
        <p:spPr>
          <a:xfrm>
            <a:off x="3543917" y="1273157"/>
            <a:ext cx="2525696" cy="2390803"/>
          </a:xfrm>
          <a:prstGeom prst="rect">
            <a:avLst/>
          </a:prstGeom>
        </p:spPr>
      </p:pic>
      <p:pic>
        <p:nvPicPr>
          <p:cNvPr id="24" name="Image 23">
            <a:extLst>
              <a:ext uri="{FF2B5EF4-FFF2-40B4-BE49-F238E27FC236}">
                <a16:creationId xmlns:a16="http://schemas.microsoft.com/office/drawing/2014/main" id="{81266780-126A-40BA-AD1C-27E9EE3C51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84" t="9685" r="16421" b="5600"/>
          <a:stretch/>
        </p:blipFill>
        <p:spPr>
          <a:xfrm>
            <a:off x="84293" y="3784329"/>
            <a:ext cx="2700806" cy="2619192"/>
          </a:xfrm>
          <a:prstGeom prst="rect">
            <a:avLst/>
          </a:prstGeom>
        </p:spPr>
      </p:pic>
      <p:grpSp>
        <p:nvGrpSpPr>
          <p:cNvPr id="34" name="Groupe 33">
            <a:extLst>
              <a:ext uri="{FF2B5EF4-FFF2-40B4-BE49-F238E27FC236}">
                <a16:creationId xmlns:a16="http://schemas.microsoft.com/office/drawing/2014/main" id="{D65279BC-4ADF-43AC-BD52-F66D580EBCB2}"/>
              </a:ext>
            </a:extLst>
          </p:cNvPr>
          <p:cNvGrpSpPr/>
          <p:nvPr/>
        </p:nvGrpSpPr>
        <p:grpSpPr>
          <a:xfrm>
            <a:off x="533514" y="1601509"/>
            <a:ext cx="1692138" cy="1734098"/>
            <a:chOff x="765489" y="2269047"/>
            <a:chExt cx="1692138" cy="1734098"/>
          </a:xfrm>
        </p:grpSpPr>
        <p:sp>
          <p:nvSpPr>
            <p:cNvPr id="9" name="ZoneTexte 8">
              <a:extLst>
                <a:ext uri="{FF2B5EF4-FFF2-40B4-BE49-F238E27FC236}">
                  <a16:creationId xmlns:a16="http://schemas.microsoft.com/office/drawing/2014/main" id="{2E1D202C-7402-414A-8C4C-CD3E46CF3E34}"/>
                </a:ext>
              </a:extLst>
            </p:cNvPr>
            <p:cNvSpPr txBox="1"/>
            <p:nvPr/>
          </p:nvSpPr>
          <p:spPr>
            <a:xfrm>
              <a:off x="765489" y="2269047"/>
              <a:ext cx="1692138" cy="300082"/>
            </a:xfrm>
            <a:prstGeom prst="rect">
              <a:avLst/>
            </a:prstGeom>
            <a:noFill/>
          </p:spPr>
          <p:txBody>
            <a:bodyPr wrap="square" rtlCol="0">
              <a:spAutoFit/>
            </a:bodyPr>
            <a:lstStyle/>
            <a:p>
              <a:pPr algn="ctr" defTabSz="685800" eaLnBrk="1" fontAlgn="auto" hangingPunct="1">
                <a:spcBef>
                  <a:spcPts val="0"/>
                </a:spcBef>
                <a:spcAft>
                  <a:spcPts val="0"/>
                </a:spcAft>
              </a:pPr>
              <a:r>
                <a:rPr lang="fr-FR" sz="1350" b="1" dirty="0">
                  <a:solidFill>
                    <a:prstClr val="black"/>
                  </a:solidFill>
                  <a:latin typeface="Calibri"/>
                </a:rPr>
                <a:t>Nathusius Pipistrelle</a:t>
              </a:r>
            </a:p>
          </p:txBody>
        </p:sp>
        <p:sp>
          <p:nvSpPr>
            <p:cNvPr id="14" name="ZoneTexte 13">
              <a:extLst>
                <a:ext uri="{FF2B5EF4-FFF2-40B4-BE49-F238E27FC236}">
                  <a16:creationId xmlns:a16="http://schemas.microsoft.com/office/drawing/2014/main" id="{408FCF8E-20DC-4B10-8D0F-5E85EFC537D7}"/>
                </a:ext>
              </a:extLst>
            </p:cNvPr>
            <p:cNvSpPr txBox="1"/>
            <p:nvPr/>
          </p:nvSpPr>
          <p:spPr>
            <a:xfrm>
              <a:off x="1174222" y="3726146"/>
              <a:ext cx="1181734" cy="276999"/>
            </a:xfrm>
            <a:prstGeom prst="rect">
              <a:avLst/>
            </a:prstGeom>
            <a:noFill/>
          </p:spPr>
          <p:txBody>
            <a:bodyPr wrap="none" rtlCol="0">
              <a:spAutoFit/>
            </a:bodyPr>
            <a:lstStyle/>
            <a:p>
              <a:r>
                <a:rPr lang="en-GB" sz="1200" dirty="0"/>
                <a:t>©Celine Le </a:t>
              </a:r>
              <a:r>
                <a:rPr lang="en-GB" sz="1200" dirty="0" err="1"/>
                <a:t>Barz</a:t>
              </a:r>
              <a:endParaRPr lang="en-GB" sz="1200" dirty="0"/>
            </a:p>
          </p:txBody>
        </p:sp>
        <p:pic>
          <p:nvPicPr>
            <p:cNvPr id="26" name="Image 25">
              <a:extLst>
                <a:ext uri="{FF2B5EF4-FFF2-40B4-BE49-F238E27FC236}">
                  <a16:creationId xmlns:a16="http://schemas.microsoft.com/office/drawing/2014/main" id="{771CABFA-A05C-4371-9B7F-40B63C664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715" y="2569129"/>
              <a:ext cx="1581912" cy="1185672"/>
            </a:xfrm>
            <a:prstGeom prst="rect">
              <a:avLst/>
            </a:prstGeom>
          </p:spPr>
        </p:pic>
      </p:grpSp>
      <p:pic>
        <p:nvPicPr>
          <p:cNvPr id="28" name="Image 27">
            <a:extLst>
              <a:ext uri="{FF2B5EF4-FFF2-40B4-BE49-F238E27FC236}">
                <a16:creationId xmlns:a16="http://schemas.microsoft.com/office/drawing/2014/main" id="{36E20328-6274-4E6F-B49F-E210862A87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51" t="10446" r="17735" b="7789"/>
          <a:stretch/>
        </p:blipFill>
        <p:spPr>
          <a:xfrm>
            <a:off x="6577577" y="4396171"/>
            <a:ext cx="2544382" cy="2390803"/>
          </a:xfrm>
          <a:prstGeom prst="rect">
            <a:avLst/>
          </a:prstGeom>
        </p:spPr>
      </p:pic>
      <p:grpSp>
        <p:nvGrpSpPr>
          <p:cNvPr id="32" name="Groupe 31">
            <a:extLst>
              <a:ext uri="{FF2B5EF4-FFF2-40B4-BE49-F238E27FC236}">
                <a16:creationId xmlns:a16="http://schemas.microsoft.com/office/drawing/2014/main" id="{1EBCABA6-6FE0-49BC-9610-E87E2B1FC96C}"/>
              </a:ext>
            </a:extLst>
          </p:cNvPr>
          <p:cNvGrpSpPr/>
          <p:nvPr/>
        </p:nvGrpSpPr>
        <p:grpSpPr>
          <a:xfrm>
            <a:off x="7254902" y="2390803"/>
            <a:ext cx="1581911" cy="1898068"/>
            <a:chOff x="7422078" y="1980924"/>
            <a:chExt cx="1581911" cy="1898068"/>
          </a:xfrm>
        </p:grpSpPr>
        <p:sp>
          <p:nvSpPr>
            <p:cNvPr id="6" name="ZoneTexte 5">
              <a:extLst>
                <a:ext uri="{FF2B5EF4-FFF2-40B4-BE49-F238E27FC236}">
                  <a16:creationId xmlns:a16="http://schemas.microsoft.com/office/drawing/2014/main" id="{8242B033-5639-436C-BFE2-A52584447EB1}"/>
                </a:ext>
              </a:extLst>
            </p:cNvPr>
            <p:cNvSpPr txBox="1"/>
            <p:nvPr/>
          </p:nvSpPr>
          <p:spPr>
            <a:xfrm>
              <a:off x="7422078" y="1980924"/>
              <a:ext cx="1581911" cy="300082"/>
            </a:xfrm>
            <a:prstGeom prst="rect">
              <a:avLst/>
            </a:prstGeom>
            <a:noFill/>
          </p:spPr>
          <p:txBody>
            <a:bodyPr wrap="square" rtlCol="0">
              <a:spAutoFit/>
            </a:bodyPr>
            <a:lstStyle/>
            <a:p>
              <a:pPr algn="ctr" defTabSz="685800" eaLnBrk="1" fontAlgn="auto" hangingPunct="1">
                <a:spcBef>
                  <a:spcPts val="0"/>
                </a:spcBef>
                <a:spcAft>
                  <a:spcPts val="0"/>
                </a:spcAft>
              </a:pPr>
              <a:r>
                <a:rPr lang="fr-FR" sz="1350" b="1" dirty="0">
                  <a:solidFill>
                    <a:prstClr val="black"/>
                  </a:solidFill>
                  <a:latin typeface="Calibri"/>
                </a:rPr>
                <a:t>Common Pipistrelle</a:t>
              </a:r>
            </a:p>
          </p:txBody>
        </p:sp>
        <p:sp>
          <p:nvSpPr>
            <p:cNvPr id="29" name="ZoneTexte 28">
              <a:extLst>
                <a:ext uri="{FF2B5EF4-FFF2-40B4-BE49-F238E27FC236}">
                  <a16:creationId xmlns:a16="http://schemas.microsoft.com/office/drawing/2014/main" id="{43C2836C-3EF2-4067-B4B2-1F24A4DC197F}"/>
                </a:ext>
              </a:extLst>
            </p:cNvPr>
            <p:cNvSpPr txBox="1"/>
            <p:nvPr/>
          </p:nvSpPr>
          <p:spPr>
            <a:xfrm>
              <a:off x="7555054" y="3601993"/>
              <a:ext cx="1421608" cy="276999"/>
            </a:xfrm>
            <a:prstGeom prst="rect">
              <a:avLst/>
            </a:prstGeom>
            <a:noFill/>
          </p:spPr>
          <p:txBody>
            <a:bodyPr wrap="none" rtlCol="0">
              <a:spAutoFit/>
            </a:bodyPr>
            <a:lstStyle/>
            <a:p>
              <a:r>
                <a:rPr lang="en-GB" sz="1200" dirty="0"/>
                <a:t>©Charlotte Roemer</a:t>
              </a:r>
            </a:p>
          </p:txBody>
        </p:sp>
        <p:pic>
          <p:nvPicPr>
            <p:cNvPr id="31" name="Image 30">
              <a:extLst>
                <a:ext uri="{FF2B5EF4-FFF2-40B4-BE49-F238E27FC236}">
                  <a16:creationId xmlns:a16="http://schemas.microsoft.com/office/drawing/2014/main" id="{A1006A21-72FF-402E-B22A-BD06B95241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709" t="24121" r="26610" b="30271"/>
            <a:stretch/>
          </p:blipFill>
          <p:spPr>
            <a:xfrm>
              <a:off x="7555054" y="2287716"/>
              <a:ext cx="1317494" cy="1353955"/>
            </a:xfrm>
            <a:prstGeom prst="rect">
              <a:avLst/>
            </a:prstGeom>
          </p:spPr>
        </p:pic>
      </p:grpSp>
    </p:spTree>
    <p:extLst>
      <p:ext uri="{BB962C8B-B14F-4D97-AF65-F5344CB8AC3E}">
        <p14:creationId xmlns:p14="http://schemas.microsoft.com/office/powerpoint/2010/main" val="2229350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A6FAFA-057C-4830-8FBA-8444909D65A8}"/>
              </a:ext>
            </a:extLst>
          </p:cNvPr>
          <p:cNvSpPr txBox="1">
            <a:spLocks/>
          </p:cNvSpPr>
          <p:nvPr/>
        </p:nvSpPr>
        <p:spPr>
          <a:xfrm>
            <a:off x="0" y="0"/>
            <a:ext cx="9144000" cy="6858000"/>
          </a:xfrm>
          <a:prstGeom prst="rect">
            <a:avLst/>
          </a:prstGeom>
          <a:solidFill>
            <a:schemeClr val="tx1">
              <a:lumMod val="75000"/>
              <a:lumOff val="25000"/>
            </a:schemeClr>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defRPr/>
            </a:pPr>
            <a:r>
              <a:rPr lang="de-DE" dirty="0">
                <a:solidFill>
                  <a:schemeClr val="bg1"/>
                </a:solidFill>
                <a:latin typeface="Arial"/>
                <a:ea typeface="DejaVu Sans"/>
                <a:cs typeface="DejaVu Sans"/>
              </a:rPr>
              <a:t>Bat </a:t>
            </a:r>
            <a:r>
              <a:rPr lang="de-DE" dirty="0" err="1">
                <a:solidFill>
                  <a:schemeClr val="bg1"/>
                </a:solidFill>
                <a:latin typeface="Arial"/>
                <a:ea typeface="DejaVu Sans"/>
                <a:cs typeface="DejaVu Sans"/>
              </a:rPr>
              <a:t>migration</a:t>
            </a:r>
            <a:r>
              <a:rPr lang="de-DE" dirty="0">
                <a:solidFill>
                  <a:schemeClr val="bg1"/>
                </a:solidFill>
                <a:latin typeface="Arial"/>
                <a:ea typeface="DejaVu Sans"/>
                <a:cs typeface="DejaVu Sans"/>
              </a:rPr>
              <a:t> </a:t>
            </a:r>
            <a:r>
              <a:rPr lang="de-DE" dirty="0" err="1">
                <a:solidFill>
                  <a:schemeClr val="bg1"/>
                </a:solidFill>
                <a:latin typeface="Arial"/>
                <a:ea typeface="DejaVu Sans"/>
                <a:cs typeface="DejaVu Sans"/>
              </a:rPr>
              <a:t>routes</a:t>
            </a:r>
            <a:r>
              <a:rPr lang="de-DE" dirty="0">
                <a:solidFill>
                  <a:schemeClr val="bg1"/>
                </a:solidFill>
                <a:latin typeface="Arial"/>
                <a:ea typeface="DejaVu Sans"/>
                <a:cs typeface="DejaVu Sans"/>
              </a:rPr>
              <a:t> in Europe: </a:t>
            </a:r>
            <a:br>
              <a:rPr lang="de-DE" dirty="0">
                <a:solidFill>
                  <a:schemeClr val="bg1"/>
                </a:solidFill>
                <a:latin typeface="Arial"/>
                <a:ea typeface="DejaVu Sans"/>
                <a:cs typeface="DejaVu Sans"/>
              </a:rPr>
            </a:br>
            <a:r>
              <a:rPr lang="de-DE" dirty="0">
                <a:solidFill>
                  <a:schemeClr val="bg1"/>
                </a:solidFill>
                <a:latin typeface="Arial"/>
                <a:ea typeface="DejaVu Sans"/>
                <a:cs typeface="DejaVu Sans"/>
              </a:rPr>
              <a:t>an </a:t>
            </a:r>
            <a:r>
              <a:rPr lang="de-DE" dirty="0" err="1">
                <a:solidFill>
                  <a:schemeClr val="bg1"/>
                </a:solidFill>
                <a:latin typeface="Arial"/>
                <a:ea typeface="DejaVu Sans"/>
                <a:cs typeface="DejaVu Sans"/>
              </a:rPr>
              <a:t>acoustic</a:t>
            </a:r>
            <a:r>
              <a:rPr lang="de-DE" dirty="0">
                <a:solidFill>
                  <a:schemeClr val="bg1"/>
                </a:solidFill>
                <a:latin typeface="Arial"/>
                <a:ea typeface="DejaVu Sans"/>
                <a:cs typeface="DejaVu Sans"/>
              </a:rPr>
              <a:t> </a:t>
            </a:r>
            <a:r>
              <a:rPr lang="de-DE" dirty="0" err="1">
                <a:solidFill>
                  <a:schemeClr val="bg1"/>
                </a:solidFill>
                <a:latin typeface="Arial"/>
                <a:ea typeface="DejaVu Sans"/>
                <a:cs typeface="DejaVu Sans"/>
              </a:rPr>
              <a:t>venture</a:t>
            </a:r>
            <a:endParaRPr lang="de-DE" sz="2000" dirty="0">
              <a:solidFill>
                <a:schemeClr val="bg1"/>
              </a:solidFill>
              <a:latin typeface="Arial"/>
              <a:ea typeface="DejaVu Sans"/>
              <a:cs typeface="DejaVu Sans"/>
            </a:endParaRPr>
          </a:p>
        </p:txBody>
      </p:sp>
      <p:pic>
        <p:nvPicPr>
          <p:cNvPr id="4" name="Image 3">
            <a:extLst>
              <a:ext uri="{FF2B5EF4-FFF2-40B4-BE49-F238E27FC236}">
                <a16:creationId xmlns:a16="http://schemas.microsoft.com/office/drawing/2014/main" id="{924ED8DE-485A-47AC-8D36-A889CCD82C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0686" y="980728"/>
            <a:ext cx="1122628" cy="1053942"/>
          </a:xfrm>
          <a:prstGeom prst="rect">
            <a:avLst/>
          </a:prstGeom>
        </p:spPr>
      </p:pic>
    </p:spTree>
    <p:extLst>
      <p:ext uri="{BB962C8B-B14F-4D97-AF65-F5344CB8AC3E}">
        <p14:creationId xmlns:p14="http://schemas.microsoft.com/office/powerpoint/2010/main" val="426989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11ABA90-67AD-440A-9189-4B6273BA8EB9}"/>
              </a:ext>
            </a:extLst>
          </p:cNvPr>
          <p:cNvGrpSpPr/>
          <p:nvPr/>
        </p:nvGrpSpPr>
        <p:grpSpPr>
          <a:xfrm>
            <a:off x="1619672" y="1847850"/>
            <a:ext cx="7524328" cy="5010150"/>
            <a:chOff x="1619672" y="1847850"/>
            <a:chExt cx="7524328" cy="5010150"/>
          </a:xfrm>
        </p:grpSpPr>
        <p:pic>
          <p:nvPicPr>
            <p:cNvPr id="5" name="Image 4">
              <a:extLst>
                <a:ext uri="{FF2B5EF4-FFF2-40B4-BE49-F238E27FC236}">
                  <a16:creationId xmlns:a16="http://schemas.microsoft.com/office/drawing/2014/main" id="{A8730A99-F680-4BC1-9546-9EC41B54FD3D}"/>
                </a:ext>
              </a:extLst>
            </p:cNvPr>
            <p:cNvPicPr>
              <a:picLocks noChangeAspect="1"/>
            </p:cNvPicPr>
            <p:nvPr/>
          </p:nvPicPr>
          <p:blipFill>
            <a:blip r:embed="rId2"/>
            <a:stretch>
              <a:fillRect/>
            </a:stretch>
          </p:blipFill>
          <p:spPr>
            <a:xfrm>
              <a:off x="3981450" y="1847850"/>
              <a:ext cx="5162550" cy="5010150"/>
            </a:xfrm>
            <a:prstGeom prst="rect">
              <a:avLst/>
            </a:prstGeom>
            <a:ln>
              <a:solidFill>
                <a:schemeClr val="tx1"/>
              </a:solidFill>
            </a:ln>
          </p:spPr>
        </p:pic>
        <p:pic>
          <p:nvPicPr>
            <p:cNvPr id="6" name="Image 5">
              <a:extLst>
                <a:ext uri="{FF2B5EF4-FFF2-40B4-BE49-F238E27FC236}">
                  <a16:creationId xmlns:a16="http://schemas.microsoft.com/office/drawing/2014/main" id="{044A4361-0A17-49DA-A052-2CDEFAEC286C}"/>
                </a:ext>
              </a:extLst>
            </p:cNvPr>
            <p:cNvPicPr>
              <a:picLocks noChangeAspect="1"/>
            </p:cNvPicPr>
            <p:nvPr/>
          </p:nvPicPr>
          <p:blipFill rotWithShape="1">
            <a:blip r:embed="rId3"/>
            <a:srcRect l="57351" r="2243" b="70259"/>
            <a:stretch/>
          </p:blipFill>
          <p:spPr>
            <a:xfrm>
              <a:off x="1619672" y="5333950"/>
              <a:ext cx="2232248" cy="1524050"/>
            </a:xfrm>
            <a:prstGeom prst="rect">
              <a:avLst/>
            </a:prstGeom>
            <a:ln>
              <a:solidFill>
                <a:schemeClr val="tx1"/>
              </a:solidFill>
            </a:ln>
          </p:spPr>
        </p:pic>
      </p:grpSp>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179512" y="1052736"/>
            <a:ext cx="5328592" cy="2592288"/>
          </a:xfrm>
          <a:prstGeom prst="rect">
            <a:avLst/>
          </a:prstGeom>
          <a:solidFill>
            <a:srgbClr val="009999"/>
          </a:solidFill>
          <a:ln>
            <a:solidFill>
              <a:schemeClr val="tx1"/>
            </a:solidFill>
          </a:ln>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2400" b="1" dirty="0" err="1">
                <a:solidFill>
                  <a:schemeClr val="bg1"/>
                </a:solidFill>
              </a:rPr>
              <a:t>Collect</a:t>
            </a:r>
            <a:r>
              <a:rPr lang="fr-FR" sz="2400" b="1" dirty="0">
                <a:solidFill>
                  <a:schemeClr val="bg1"/>
                </a:solidFill>
              </a:rPr>
              <a:t> </a:t>
            </a:r>
            <a:r>
              <a:rPr lang="fr-FR" sz="2400" b="1" dirty="0" err="1">
                <a:solidFill>
                  <a:schemeClr val="bg1"/>
                </a:solidFill>
              </a:rPr>
              <a:t>acoustic</a:t>
            </a:r>
            <a:r>
              <a:rPr lang="fr-FR" sz="2400" b="1" dirty="0">
                <a:solidFill>
                  <a:schemeClr val="bg1"/>
                </a:solidFill>
              </a:rPr>
              <a:t> data in Europe</a:t>
            </a:r>
          </a:p>
          <a:p>
            <a:pPr lvl="1"/>
            <a:r>
              <a:rPr lang="fr-FR" sz="2000" dirty="0">
                <a:solidFill>
                  <a:schemeClr val="bg1"/>
                </a:solidFill>
              </a:rPr>
              <a:t>WAV</a:t>
            </a:r>
          </a:p>
          <a:p>
            <a:pPr lvl="1"/>
            <a:r>
              <a:rPr lang="fr-FR" sz="2000" dirty="0">
                <a:solidFill>
                  <a:schemeClr val="bg1"/>
                </a:solidFill>
              </a:rPr>
              <a:t>Passive full-night </a:t>
            </a:r>
            <a:r>
              <a:rPr lang="fr-FR" sz="2000" dirty="0" err="1">
                <a:solidFill>
                  <a:schemeClr val="bg1"/>
                </a:solidFill>
              </a:rPr>
              <a:t>recording</a:t>
            </a:r>
            <a:endParaRPr lang="fr-FR" sz="2000" dirty="0">
              <a:solidFill>
                <a:schemeClr val="bg1"/>
              </a:solidFill>
            </a:endParaRPr>
          </a:p>
          <a:p>
            <a:r>
              <a:rPr lang="fr-FR" sz="2400" b="1" dirty="0" err="1">
                <a:solidFill>
                  <a:schemeClr val="bg1"/>
                </a:solidFill>
              </a:rPr>
              <a:t>Identify</a:t>
            </a:r>
            <a:r>
              <a:rPr lang="fr-FR" sz="2400" b="1" dirty="0">
                <a:solidFill>
                  <a:schemeClr val="bg1"/>
                </a:solidFill>
              </a:rPr>
              <a:t> </a:t>
            </a:r>
            <a:r>
              <a:rPr lang="fr-FR" sz="2400" b="1" dirty="0" err="1">
                <a:solidFill>
                  <a:schemeClr val="bg1"/>
                </a:solidFill>
              </a:rPr>
              <a:t>activity</a:t>
            </a:r>
            <a:r>
              <a:rPr lang="fr-FR" sz="2400" b="1" dirty="0">
                <a:solidFill>
                  <a:schemeClr val="bg1"/>
                </a:solidFill>
              </a:rPr>
              <a:t> hotspots</a:t>
            </a:r>
          </a:p>
          <a:p>
            <a:r>
              <a:rPr lang="fr-FR" sz="2400" b="1" dirty="0" err="1">
                <a:solidFill>
                  <a:schemeClr val="bg1"/>
                </a:solidFill>
              </a:rPr>
              <a:t>Assess</a:t>
            </a:r>
            <a:r>
              <a:rPr lang="fr-FR" sz="2400" b="1" dirty="0">
                <a:solidFill>
                  <a:schemeClr val="bg1"/>
                </a:solidFill>
              </a:rPr>
              <a:t> zones of conservation </a:t>
            </a:r>
            <a:r>
              <a:rPr lang="fr-FR" sz="2400" b="1" dirty="0" err="1">
                <a:solidFill>
                  <a:schemeClr val="bg1"/>
                </a:solidFill>
              </a:rPr>
              <a:t>priority</a:t>
            </a:r>
            <a:endParaRPr lang="fr-FR" sz="2400" b="1" dirty="0">
              <a:solidFill>
                <a:schemeClr val="bg1"/>
              </a:solidFill>
            </a:endParaRPr>
          </a:p>
          <a:p>
            <a:r>
              <a:rPr lang="fr-FR" sz="2400" b="1" dirty="0" err="1">
                <a:solidFill>
                  <a:schemeClr val="bg1"/>
                </a:solidFill>
              </a:rPr>
              <a:t>Maps</a:t>
            </a:r>
            <a:r>
              <a:rPr lang="fr-FR" sz="2400" b="1" dirty="0">
                <a:solidFill>
                  <a:schemeClr val="bg1"/>
                </a:solidFill>
              </a:rPr>
              <a:t> for </a:t>
            </a:r>
            <a:r>
              <a:rPr lang="fr-FR" sz="2400" b="1" dirty="0" err="1">
                <a:solidFill>
                  <a:schemeClr val="bg1"/>
                </a:solidFill>
              </a:rPr>
              <a:t>wind</a:t>
            </a:r>
            <a:r>
              <a:rPr lang="fr-FR" sz="2400" b="1" dirty="0">
                <a:solidFill>
                  <a:schemeClr val="bg1"/>
                </a:solidFill>
              </a:rPr>
              <a:t> </a:t>
            </a:r>
            <a:r>
              <a:rPr lang="fr-FR" sz="2400" b="1" dirty="0" err="1">
                <a:solidFill>
                  <a:schemeClr val="bg1"/>
                </a:solidFill>
              </a:rPr>
              <a:t>energy</a:t>
            </a:r>
            <a:r>
              <a:rPr lang="fr-FR" sz="2400" b="1" dirty="0">
                <a:solidFill>
                  <a:schemeClr val="bg1"/>
                </a:solidFill>
              </a:rPr>
              <a:t> planning</a:t>
            </a:r>
          </a:p>
          <a:p>
            <a:pPr>
              <a:buFont typeface="Wingdings" panose="05000000000000000000" pitchFamily="2" charset="2"/>
              <a:buChar char="à"/>
            </a:pPr>
            <a:r>
              <a:rPr lang="fr-FR" sz="2400" dirty="0">
                <a:solidFill>
                  <a:schemeClr val="bg1"/>
                </a:solidFill>
                <a:sym typeface="Wingdings" panose="05000000000000000000" pitchFamily="2" charset="2"/>
              </a:rPr>
              <a:t>Proof of concept for France</a:t>
            </a:r>
          </a:p>
          <a:p>
            <a:pPr>
              <a:buFont typeface="Wingdings" panose="05000000000000000000" pitchFamily="2" charset="2"/>
              <a:buChar char="à"/>
            </a:pPr>
            <a:r>
              <a:rPr lang="fr-FR" sz="2400" dirty="0">
                <a:solidFill>
                  <a:schemeClr val="bg1"/>
                </a:solidFill>
                <a:sym typeface="Wingdings" panose="05000000000000000000" pitchFamily="2" charset="2"/>
              </a:rPr>
              <a:t>Invite </a:t>
            </a:r>
            <a:r>
              <a:rPr lang="fr-FR" sz="2400" dirty="0" err="1">
                <a:solidFill>
                  <a:schemeClr val="bg1"/>
                </a:solidFill>
                <a:sym typeface="Wingdings" panose="05000000000000000000" pitchFamily="2" charset="2"/>
              </a:rPr>
              <a:t>other</a:t>
            </a:r>
            <a:r>
              <a:rPr lang="fr-FR" sz="2400" dirty="0">
                <a:solidFill>
                  <a:schemeClr val="bg1"/>
                </a:solidFill>
                <a:sym typeface="Wingdings" panose="05000000000000000000" pitchFamily="2" charset="2"/>
              </a:rPr>
              <a:t> countries to </a:t>
            </a:r>
            <a:r>
              <a:rPr lang="fr-FR" sz="2400" dirty="0" err="1">
                <a:solidFill>
                  <a:schemeClr val="bg1"/>
                </a:solidFill>
                <a:sym typeface="Wingdings" panose="05000000000000000000" pitchFamily="2" charset="2"/>
              </a:rPr>
              <a:t>join</a:t>
            </a:r>
            <a:r>
              <a:rPr lang="fr-FR" sz="2400" dirty="0">
                <a:solidFill>
                  <a:schemeClr val="bg1"/>
                </a:solidFill>
                <a:sym typeface="Wingdings" panose="05000000000000000000" pitchFamily="2" charset="2"/>
              </a:rPr>
              <a:t> in</a:t>
            </a:r>
            <a:endParaRPr lang="fr-FR" sz="2400" dirty="0">
              <a:solidFill>
                <a:schemeClr val="bg1"/>
              </a:solidFill>
            </a:endParaRPr>
          </a:p>
        </p:txBody>
      </p:sp>
    </p:spTree>
    <p:extLst>
      <p:ext uri="{BB962C8B-B14F-4D97-AF65-F5344CB8AC3E}">
        <p14:creationId xmlns:p14="http://schemas.microsoft.com/office/powerpoint/2010/main" val="324132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fade">
                                      <p:cBhvr>
                                        <p:cTn id="38" dur="500"/>
                                        <p:tgtEl>
                                          <p:spTgt spid="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422257" y="1255781"/>
            <a:ext cx="8229600"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err="1"/>
              <a:t>Identify</a:t>
            </a:r>
            <a:r>
              <a:rPr lang="fr-FR" dirty="0"/>
              <a:t> </a:t>
            </a:r>
            <a:r>
              <a:rPr lang="fr-FR" dirty="0" err="1"/>
              <a:t>activity</a:t>
            </a:r>
            <a:r>
              <a:rPr lang="fr-FR" dirty="0"/>
              <a:t> hotspots</a:t>
            </a:r>
          </a:p>
        </p:txBody>
      </p:sp>
      <p:pic>
        <p:nvPicPr>
          <p:cNvPr id="20" name="Image 19">
            <a:extLst>
              <a:ext uri="{FF2B5EF4-FFF2-40B4-BE49-F238E27FC236}">
                <a16:creationId xmlns:a16="http://schemas.microsoft.com/office/drawing/2014/main" id="{F1297ABF-9C5D-4004-9485-324E5196D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785391"/>
            <a:ext cx="5998297" cy="4998581"/>
          </a:xfrm>
          <a:prstGeom prst="rect">
            <a:avLst/>
          </a:prstGeom>
        </p:spPr>
      </p:pic>
      <p:pic>
        <p:nvPicPr>
          <p:cNvPr id="22" name="Picture 2" descr="Investigar en tiempos extraños">
            <a:extLst>
              <a:ext uri="{FF2B5EF4-FFF2-40B4-BE49-F238E27FC236}">
                <a16:creationId xmlns:a16="http://schemas.microsoft.com/office/drawing/2014/main" id="{80F66899-01DA-4D80-8AED-04C6C5724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DC897CE-EC11-423E-B3A9-FCD3D5F35A52}"/>
              </a:ext>
            </a:extLst>
          </p:cNvPr>
          <p:cNvSpPr txBox="1"/>
          <p:nvPr/>
        </p:nvSpPr>
        <p:spPr>
          <a:xfrm>
            <a:off x="251520" y="3068960"/>
            <a:ext cx="2664296" cy="923330"/>
          </a:xfrm>
          <a:prstGeom prst="rect">
            <a:avLst/>
          </a:prstGeom>
          <a:noFill/>
        </p:spPr>
        <p:txBody>
          <a:bodyPr wrap="square" rtlCol="0">
            <a:spAutoFit/>
          </a:bodyPr>
          <a:lstStyle/>
          <a:p>
            <a:r>
              <a:rPr lang="fr-FR" dirty="0" err="1"/>
              <a:t>Leisler’s</a:t>
            </a:r>
            <a:r>
              <a:rPr lang="fr-FR" dirty="0"/>
              <a:t> bat</a:t>
            </a:r>
          </a:p>
          <a:p>
            <a:r>
              <a:rPr lang="fr-FR" b="1" dirty="0" err="1"/>
              <a:t>Mindre</a:t>
            </a:r>
            <a:r>
              <a:rPr lang="fr-FR" b="1" dirty="0"/>
              <a:t> </a:t>
            </a:r>
            <a:br>
              <a:rPr lang="fr-FR" b="1" dirty="0"/>
            </a:br>
            <a:r>
              <a:rPr lang="fr-FR" b="1" dirty="0" err="1"/>
              <a:t>brunfladdermus</a:t>
            </a:r>
            <a:endParaRPr lang="fr-FR" b="1" dirty="0"/>
          </a:p>
        </p:txBody>
      </p:sp>
    </p:spTree>
    <p:extLst>
      <p:ext uri="{BB962C8B-B14F-4D97-AF65-F5344CB8AC3E}">
        <p14:creationId xmlns:p14="http://schemas.microsoft.com/office/powerpoint/2010/main" val="205175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0CA45F2-36C3-4BD2-BFF5-095F277865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91"/>
          <a:stretch/>
        </p:blipFill>
        <p:spPr>
          <a:xfrm>
            <a:off x="2123728" y="1884368"/>
            <a:ext cx="6064426" cy="4897439"/>
          </a:xfrm>
          <a:prstGeom prst="rect">
            <a:avLst/>
          </a:prstGeom>
        </p:spPr>
      </p:pic>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422257" y="1255781"/>
            <a:ext cx="8229600"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err="1"/>
              <a:t>Identify</a:t>
            </a:r>
            <a:r>
              <a:rPr lang="fr-FR" dirty="0"/>
              <a:t> </a:t>
            </a:r>
            <a:r>
              <a:rPr lang="fr-FR" dirty="0" err="1"/>
              <a:t>activity</a:t>
            </a:r>
            <a:r>
              <a:rPr lang="fr-FR" dirty="0"/>
              <a:t> hotspots</a:t>
            </a:r>
          </a:p>
        </p:txBody>
      </p:sp>
      <p:pic>
        <p:nvPicPr>
          <p:cNvPr id="22" name="Picture 2" descr="Investigar en tiempos extraños">
            <a:extLst>
              <a:ext uri="{FF2B5EF4-FFF2-40B4-BE49-F238E27FC236}">
                <a16:creationId xmlns:a16="http://schemas.microsoft.com/office/drawing/2014/main" id="{80F66899-01DA-4D80-8AED-04C6C5724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DC897CE-EC11-423E-B3A9-FCD3D5F35A52}"/>
              </a:ext>
            </a:extLst>
          </p:cNvPr>
          <p:cNvSpPr txBox="1"/>
          <p:nvPr/>
        </p:nvSpPr>
        <p:spPr>
          <a:xfrm>
            <a:off x="251520" y="3068960"/>
            <a:ext cx="2664296" cy="923330"/>
          </a:xfrm>
          <a:prstGeom prst="rect">
            <a:avLst/>
          </a:prstGeom>
          <a:noFill/>
        </p:spPr>
        <p:txBody>
          <a:bodyPr wrap="square" rtlCol="0">
            <a:spAutoFit/>
          </a:bodyPr>
          <a:lstStyle/>
          <a:p>
            <a:r>
              <a:rPr lang="fr-FR" dirty="0" err="1"/>
              <a:t>Leisler’s</a:t>
            </a:r>
            <a:r>
              <a:rPr lang="fr-FR" dirty="0"/>
              <a:t> bat</a:t>
            </a:r>
          </a:p>
          <a:p>
            <a:r>
              <a:rPr lang="fr-FR" b="1" dirty="0" err="1"/>
              <a:t>Mindre</a:t>
            </a:r>
            <a:r>
              <a:rPr lang="fr-FR" b="1" dirty="0"/>
              <a:t> </a:t>
            </a:r>
            <a:br>
              <a:rPr lang="fr-FR" b="1" dirty="0"/>
            </a:br>
            <a:r>
              <a:rPr lang="fr-FR" b="1" dirty="0" err="1"/>
              <a:t>brunfladdermus</a:t>
            </a:r>
            <a:endParaRPr lang="fr-FR" b="1" dirty="0"/>
          </a:p>
        </p:txBody>
      </p:sp>
      <p:sp>
        <p:nvSpPr>
          <p:cNvPr id="7" name="ZoneTexte 6">
            <a:extLst>
              <a:ext uri="{FF2B5EF4-FFF2-40B4-BE49-F238E27FC236}">
                <a16:creationId xmlns:a16="http://schemas.microsoft.com/office/drawing/2014/main" id="{CE8AC169-2566-4073-A23E-EF29E5922095}"/>
              </a:ext>
            </a:extLst>
          </p:cNvPr>
          <p:cNvSpPr txBox="1"/>
          <p:nvPr/>
        </p:nvSpPr>
        <p:spPr>
          <a:xfrm>
            <a:off x="6012160" y="2156242"/>
            <a:ext cx="1563757" cy="369332"/>
          </a:xfrm>
          <a:prstGeom prst="rect">
            <a:avLst/>
          </a:prstGeom>
          <a:noFill/>
        </p:spPr>
        <p:txBody>
          <a:bodyPr wrap="square" rtlCol="0">
            <a:spAutoFit/>
          </a:bodyPr>
          <a:lstStyle/>
          <a:p>
            <a:r>
              <a:rPr lang="fr-FR" b="1" dirty="0"/>
              <a:t>Spring</a:t>
            </a:r>
          </a:p>
        </p:txBody>
      </p:sp>
    </p:spTree>
    <p:extLst>
      <p:ext uri="{BB962C8B-B14F-4D97-AF65-F5344CB8AC3E}">
        <p14:creationId xmlns:p14="http://schemas.microsoft.com/office/powerpoint/2010/main" val="2228678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2E90C1B-628D-4E5C-A7B4-1E34937F47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91"/>
          <a:stretch/>
        </p:blipFill>
        <p:spPr>
          <a:xfrm>
            <a:off x="2101337" y="1864816"/>
            <a:ext cx="6157533" cy="4972630"/>
          </a:xfrm>
          <a:prstGeom prst="rect">
            <a:avLst/>
          </a:prstGeom>
        </p:spPr>
      </p:pic>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422257" y="1255781"/>
            <a:ext cx="8229600"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dirty="0" err="1"/>
              <a:t>Identify</a:t>
            </a:r>
            <a:r>
              <a:rPr lang="fr-FR" dirty="0"/>
              <a:t> </a:t>
            </a:r>
            <a:r>
              <a:rPr lang="fr-FR" dirty="0" err="1"/>
              <a:t>activity</a:t>
            </a:r>
            <a:r>
              <a:rPr lang="fr-FR" dirty="0"/>
              <a:t> hotspots</a:t>
            </a:r>
          </a:p>
        </p:txBody>
      </p:sp>
      <p:pic>
        <p:nvPicPr>
          <p:cNvPr id="22" name="Picture 2" descr="Investigar en tiempos extraños">
            <a:extLst>
              <a:ext uri="{FF2B5EF4-FFF2-40B4-BE49-F238E27FC236}">
                <a16:creationId xmlns:a16="http://schemas.microsoft.com/office/drawing/2014/main" id="{80F66899-01DA-4D80-8AED-04C6C5724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DC897CE-EC11-423E-B3A9-FCD3D5F35A52}"/>
              </a:ext>
            </a:extLst>
          </p:cNvPr>
          <p:cNvSpPr txBox="1"/>
          <p:nvPr/>
        </p:nvSpPr>
        <p:spPr>
          <a:xfrm>
            <a:off x="251520" y="3068960"/>
            <a:ext cx="2664296" cy="923330"/>
          </a:xfrm>
          <a:prstGeom prst="rect">
            <a:avLst/>
          </a:prstGeom>
          <a:noFill/>
        </p:spPr>
        <p:txBody>
          <a:bodyPr wrap="square" rtlCol="0">
            <a:spAutoFit/>
          </a:bodyPr>
          <a:lstStyle/>
          <a:p>
            <a:r>
              <a:rPr lang="fr-FR" dirty="0" err="1"/>
              <a:t>Leisler’s</a:t>
            </a:r>
            <a:r>
              <a:rPr lang="fr-FR" dirty="0"/>
              <a:t> bat</a:t>
            </a:r>
          </a:p>
          <a:p>
            <a:r>
              <a:rPr lang="fr-FR" b="1" dirty="0" err="1"/>
              <a:t>Mindre</a:t>
            </a:r>
            <a:r>
              <a:rPr lang="fr-FR" b="1" dirty="0"/>
              <a:t> </a:t>
            </a:r>
            <a:br>
              <a:rPr lang="fr-FR" b="1" dirty="0"/>
            </a:br>
            <a:r>
              <a:rPr lang="fr-FR" b="1" dirty="0" err="1"/>
              <a:t>brunfladdermus</a:t>
            </a:r>
            <a:endParaRPr lang="fr-FR" b="1" dirty="0"/>
          </a:p>
        </p:txBody>
      </p:sp>
      <p:sp>
        <p:nvSpPr>
          <p:cNvPr id="11" name="ZoneTexte 10">
            <a:extLst>
              <a:ext uri="{FF2B5EF4-FFF2-40B4-BE49-F238E27FC236}">
                <a16:creationId xmlns:a16="http://schemas.microsoft.com/office/drawing/2014/main" id="{D87A0FCD-7EB0-434E-9F9A-DEFDD25F7C88}"/>
              </a:ext>
            </a:extLst>
          </p:cNvPr>
          <p:cNvSpPr txBox="1"/>
          <p:nvPr/>
        </p:nvSpPr>
        <p:spPr>
          <a:xfrm>
            <a:off x="5940152" y="2047365"/>
            <a:ext cx="1563757" cy="369332"/>
          </a:xfrm>
          <a:prstGeom prst="rect">
            <a:avLst/>
          </a:prstGeom>
          <a:noFill/>
        </p:spPr>
        <p:txBody>
          <a:bodyPr wrap="square" rtlCol="0">
            <a:spAutoFit/>
          </a:bodyPr>
          <a:lstStyle/>
          <a:p>
            <a:r>
              <a:rPr lang="fr-FR" b="1" dirty="0" err="1"/>
              <a:t>Autumn</a:t>
            </a:r>
            <a:endParaRPr lang="fr-FR" b="1" dirty="0"/>
          </a:p>
        </p:txBody>
      </p:sp>
    </p:spTree>
    <p:extLst>
      <p:ext uri="{BB962C8B-B14F-4D97-AF65-F5344CB8AC3E}">
        <p14:creationId xmlns:p14="http://schemas.microsoft.com/office/powerpoint/2010/main" val="124729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23DB511-1DBF-43FD-9DD9-F7CE47934D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98" b="1"/>
          <a:stretch/>
        </p:blipFill>
        <p:spPr>
          <a:xfrm>
            <a:off x="1691680" y="1850379"/>
            <a:ext cx="6170224" cy="4992814"/>
          </a:xfrm>
          <a:prstGeom prst="rect">
            <a:avLst/>
          </a:prstGeom>
        </p:spPr>
      </p:pic>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457200" y="1139385"/>
            <a:ext cx="8229600"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fr-FR" sz="2400" dirty="0" err="1"/>
              <a:t>Identify</a:t>
            </a:r>
            <a:r>
              <a:rPr lang="fr-FR" sz="2400" dirty="0"/>
              <a:t> </a:t>
            </a:r>
            <a:r>
              <a:rPr lang="fr-FR" sz="2400" dirty="0" err="1"/>
              <a:t>spatio-temporal</a:t>
            </a:r>
            <a:r>
              <a:rPr lang="fr-FR" sz="2400" dirty="0"/>
              <a:t> </a:t>
            </a:r>
            <a:r>
              <a:rPr lang="fr-FR" sz="2400" dirty="0" err="1"/>
              <a:t>activity</a:t>
            </a:r>
            <a:r>
              <a:rPr lang="fr-FR" sz="2400" dirty="0"/>
              <a:t> patterns</a:t>
            </a:r>
          </a:p>
        </p:txBody>
      </p:sp>
      <p:sp>
        <p:nvSpPr>
          <p:cNvPr id="8" name="ZoneTexte 7">
            <a:extLst>
              <a:ext uri="{FF2B5EF4-FFF2-40B4-BE49-F238E27FC236}">
                <a16:creationId xmlns:a16="http://schemas.microsoft.com/office/drawing/2014/main" id="{20A842CD-F6C9-464F-B0C2-2C974BA7CB54}"/>
              </a:ext>
            </a:extLst>
          </p:cNvPr>
          <p:cNvSpPr txBox="1"/>
          <p:nvPr/>
        </p:nvSpPr>
        <p:spPr>
          <a:xfrm>
            <a:off x="251520" y="3068960"/>
            <a:ext cx="1800200" cy="923330"/>
          </a:xfrm>
          <a:prstGeom prst="rect">
            <a:avLst/>
          </a:prstGeom>
          <a:noFill/>
        </p:spPr>
        <p:txBody>
          <a:bodyPr wrap="square" rtlCol="0">
            <a:spAutoFit/>
          </a:bodyPr>
          <a:lstStyle/>
          <a:p>
            <a:r>
              <a:rPr lang="fr-FR" dirty="0"/>
              <a:t>Noctule bat</a:t>
            </a:r>
          </a:p>
          <a:p>
            <a:r>
              <a:rPr lang="fr-FR" b="1" dirty="0" err="1"/>
              <a:t>Större</a:t>
            </a:r>
            <a:r>
              <a:rPr lang="fr-FR" b="1" dirty="0"/>
              <a:t> </a:t>
            </a:r>
            <a:r>
              <a:rPr lang="fr-FR" b="1" dirty="0" err="1"/>
              <a:t>brunfladdermus</a:t>
            </a:r>
            <a:endParaRPr lang="fr-FR" b="1" dirty="0"/>
          </a:p>
        </p:txBody>
      </p:sp>
      <p:pic>
        <p:nvPicPr>
          <p:cNvPr id="22" name="Picture 2" descr="Investigar en tiempos extraños">
            <a:extLst>
              <a:ext uri="{FF2B5EF4-FFF2-40B4-BE49-F238E27FC236}">
                <a16:creationId xmlns:a16="http://schemas.microsoft.com/office/drawing/2014/main" id="{80F66899-01DA-4D80-8AED-04C6C5724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e 23">
            <a:extLst>
              <a:ext uri="{FF2B5EF4-FFF2-40B4-BE49-F238E27FC236}">
                <a16:creationId xmlns:a16="http://schemas.microsoft.com/office/drawing/2014/main" id="{6F854329-E08B-49C2-9B43-A9FA33109752}"/>
              </a:ext>
            </a:extLst>
          </p:cNvPr>
          <p:cNvGrpSpPr/>
          <p:nvPr/>
        </p:nvGrpSpPr>
        <p:grpSpPr>
          <a:xfrm>
            <a:off x="5024980" y="1921650"/>
            <a:ext cx="2016224" cy="1398142"/>
            <a:chOff x="5024980" y="1921650"/>
            <a:chExt cx="2016224" cy="1398142"/>
          </a:xfrm>
        </p:grpSpPr>
        <p:pic>
          <p:nvPicPr>
            <p:cNvPr id="5" name="Graphique 4" descr="Flèche : courbe dans le sens des aiguilles d’une montre">
              <a:extLst>
                <a:ext uri="{FF2B5EF4-FFF2-40B4-BE49-F238E27FC236}">
                  <a16:creationId xmlns:a16="http://schemas.microsoft.com/office/drawing/2014/main" id="{4445C536-712F-4DB0-883E-5E4D8DA9E3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5482952" y="2070504"/>
              <a:ext cx="914400" cy="1584176"/>
            </a:xfrm>
            <a:prstGeom prst="rect">
              <a:avLst/>
            </a:prstGeom>
          </p:spPr>
        </p:pic>
        <p:pic>
          <p:nvPicPr>
            <p:cNvPr id="12" name="Image 11">
              <a:extLst>
                <a:ext uri="{FF2B5EF4-FFF2-40B4-BE49-F238E27FC236}">
                  <a16:creationId xmlns:a16="http://schemas.microsoft.com/office/drawing/2014/main" id="{1BEAD55D-D2FF-45C4-9D61-67D7E4AC5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4980" y="1921650"/>
              <a:ext cx="1584176" cy="748770"/>
            </a:xfrm>
            <a:prstGeom prst="rect">
              <a:avLst/>
            </a:prstGeom>
          </p:spPr>
        </p:pic>
        <p:sp>
          <p:nvSpPr>
            <p:cNvPr id="26" name="ZoneTexte 25">
              <a:extLst>
                <a:ext uri="{FF2B5EF4-FFF2-40B4-BE49-F238E27FC236}">
                  <a16:creationId xmlns:a16="http://schemas.microsoft.com/office/drawing/2014/main" id="{DFA40BAE-238D-4BB9-B9F9-5EC918BBCFD1}"/>
                </a:ext>
              </a:extLst>
            </p:cNvPr>
            <p:cNvSpPr txBox="1"/>
            <p:nvPr/>
          </p:nvSpPr>
          <p:spPr>
            <a:xfrm>
              <a:off x="6609156" y="2539204"/>
              <a:ext cx="432048" cy="523220"/>
            </a:xfrm>
            <a:prstGeom prst="rect">
              <a:avLst/>
            </a:prstGeom>
            <a:noFill/>
          </p:spPr>
          <p:txBody>
            <a:bodyPr wrap="square" rtlCol="0">
              <a:spAutoFit/>
            </a:bodyPr>
            <a:lstStyle/>
            <a:p>
              <a:r>
                <a:rPr lang="fr-FR" sz="2800" b="1" dirty="0"/>
                <a:t>?</a:t>
              </a:r>
            </a:p>
          </p:txBody>
        </p:sp>
      </p:grpSp>
    </p:spTree>
    <p:extLst>
      <p:ext uri="{BB962C8B-B14F-4D97-AF65-F5344CB8AC3E}">
        <p14:creationId xmlns:p14="http://schemas.microsoft.com/office/powerpoint/2010/main" val="42646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B7F0FE7-56E7-4B35-AD03-8EFE77CDBE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98" b="1"/>
          <a:stretch/>
        </p:blipFill>
        <p:spPr>
          <a:xfrm>
            <a:off x="1691680" y="1844824"/>
            <a:ext cx="6170701" cy="4993200"/>
          </a:xfrm>
          <a:prstGeom prst="rect">
            <a:avLst/>
          </a:prstGeom>
        </p:spPr>
      </p:pic>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8" name="ZoneTexte 7">
            <a:extLst>
              <a:ext uri="{FF2B5EF4-FFF2-40B4-BE49-F238E27FC236}">
                <a16:creationId xmlns:a16="http://schemas.microsoft.com/office/drawing/2014/main" id="{20A842CD-F6C9-464F-B0C2-2C974BA7CB54}"/>
              </a:ext>
            </a:extLst>
          </p:cNvPr>
          <p:cNvSpPr txBox="1"/>
          <p:nvPr/>
        </p:nvSpPr>
        <p:spPr>
          <a:xfrm>
            <a:off x="251520" y="3068960"/>
            <a:ext cx="1728192" cy="923330"/>
          </a:xfrm>
          <a:prstGeom prst="rect">
            <a:avLst/>
          </a:prstGeom>
          <a:noFill/>
        </p:spPr>
        <p:txBody>
          <a:bodyPr wrap="square" rtlCol="0">
            <a:spAutoFit/>
          </a:bodyPr>
          <a:lstStyle/>
          <a:p>
            <a:r>
              <a:rPr lang="fr-FR" dirty="0"/>
              <a:t>Noctule bat</a:t>
            </a:r>
          </a:p>
          <a:p>
            <a:r>
              <a:rPr lang="fr-FR" b="1" dirty="0" err="1"/>
              <a:t>Större</a:t>
            </a:r>
            <a:r>
              <a:rPr lang="fr-FR" b="1" dirty="0"/>
              <a:t> </a:t>
            </a:r>
            <a:r>
              <a:rPr lang="fr-FR" b="1" dirty="0" err="1"/>
              <a:t>brunfladdermus</a:t>
            </a:r>
            <a:endParaRPr lang="fr-FR" b="1" dirty="0"/>
          </a:p>
        </p:txBody>
      </p:sp>
      <p:pic>
        <p:nvPicPr>
          <p:cNvPr id="22" name="Picture 2" descr="Investigar en tiempos extraños">
            <a:extLst>
              <a:ext uri="{FF2B5EF4-FFF2-40B4-BE49-F238E27FC236}">
                <a16:creationId xmlns:a16="http://schemas.microsoft.com/office/drawing/2014/main" id="{80F66899-01DA-4D80-8AED-04C6C5724D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315" y="908720"/>
            <a:ext cx="1971439" cy="116091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4E349A7F-B5FF-41D5-A99A-1F4D12D22F85}"/>
              </a:ext>
            </a:extLst>
          </p:cNvPr>
          <p:cNvGrpSpPr/>
          <p:nvPr/>
        </p:nvGrpSpPr>
        <p:grpSpPr>
          <a:xfrm>
            <a:off x="5024980" y="1921650"/>
            <a:ext cx="1654097" cy="1441212"/>
            <a:chOff x="5024980" y="1921650"/>
            <a:chExt cx="1654097" cy="1441212"/>
          </a:xfrm>
        </p:grpSpPr>
        <p:pic>
          <p:nvPicPr>
            <p:cNvPr id="6" name="Graphique 5" descr="Flèche : courbe dans le sens inverse des aiguilles d’une montre">
              <a:extLst>
                <a:ext uri="{FF2B5EF4-FFF2-40B4-BE49-F238E27FC236}">
                  <a16:creationId xmlns:a16="http://schemas.microsoft.com/office/drawing/2014/main" id="{F57646EB-69C7-475F-A398-13E6DEF7EC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279504" y="2245014"/>
              <a:ext cx="914400" cy="1321296"/>
            </a:xfrm>
            <a:prstGeom prst="rect">
              <a:avLst/>
            </a:prstGeom>
          </p:spPr>
        </p:pic>
        <p:pic>
          <p:nvPicPr>
            <p:cNvPr id="13" name="Image 12">
              <a:extLst>
                <a:ext uri="{FF2B5EF4-FFF2-40B4-BE49-F238E27FC236}">
                  <a16:creationId xmlns:a16="http://schemas.microsoft.com/office/drawing/2014/main" id="{9403CAAC-F7A7-434C-91F4-40AF66460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024980" y="1921650"/>
              <a:ext cx="1584176" cy="748770"/>
            </a:xfrm>
            <a:prstGeom prst="rect">
              <a:avLst/>
            </a:prstGeom>
          </p:spPr>
        </p:pic>
        <p:sp>
          <p:nvSpPr>
            <p:cNvPr id="17" name="ZoneTexte 16">
              <a:extLst>
                <a:ext uri="{FF2B5EF4-FFF2-40B4-BE49-F238E27FC236}">
                  <a16:creationId xmlns:a16="http://schemas.microsoft.com/office/drawing/2014/main" id="{D3661D16-DD3B-424E-A6A8-2D8E867BD103}"/>
                </a:ext>
              </a:extLst>
            </p:cNvPr>
            <p:cNvSpPr txBox="1"/>
            <p:nvPr/>
          </p:nvSpPr>
          <p:spPr>
            <a:xfrm>
              <a:off x="6247029" y="2591047"/>
              <a:ext cx="432048" cy="523220"/>
            </a:xfrm>
            <a:prstGeom prst="rect">
              <a:avLst/>
            </a:prstGeom>
            <a:noFill/>
          </p:spPr>
          <p:txBody>
            <a:bodyPr wrap="square" rtlCol="0">
              <a:spAutoFit/>
            </a:bodyPr>
            <a:lstStyle/>
            <a:p>
              <a:r>
                <a:rPr lang="fr-FR" sz="2800" b="1" dirty="0"/>
                <a:t>?</a:t>
              </a:r>
            </a:p>
          </p:txBody>
        </p:sp>
      </p:grpSp>
      <p:sp>
        <p:nvSpPr>
          <p:cNvPr id="14" name="Espace réservé du contenu 2">
            <a:extLst>
              <a:ext uri="{FF2B5EF4-FFF2-40B4-BE49-F238E27FC236}">
                <a16:creationId xmlns:a16="http://schemas.microsoft.com/office/drawing/2014/main" id="{3406E800-297B-4846-A5EB-81E2BB326595}"/>
              </a:ext>
            </a:extLst>
          </p:cNvPr>
          <p:cNvSpPr txBox="1">
            <a:spLocks/>
          </p:cNvSpPr>
          <p:nvPr/>
        </p:nvSpPr>
        <p:spPr bwMode="auto">
          <a:xfrm>
            <a:off x="457200" y="1139385"/>
            <a:ext cx="8229600"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FR" sz="2400" dirty="0" err="1"/>
              <a:t>Identify</a:t>
            </a:r>
            <a:r>
              <a:rPr lang="fr-FR" sz="2400" dirty="0"/>
              <a:t> </a:t>
            </a:r>
            <a:r>
              <a:rPr lang="fr-FR" sz="2400" dirty="0" err="1"/>
              <a:t>spatio-temporal</a:t>
            </a:r>
            <a:r>
              <a:rPr lang="fr-FR" sz="2400" dirty="0"/>
              <a:t> </a:t>
            </a:r>
            <a:r>
              <a:rPr lang="fr-FR" sz="2400" dirty="0" err="1"/>
              <a:t>activity</a:t>
            </a:r>
            <a:r>
              <a:rPr lang="fr-FR" sz="2400" dirty="0"/>
              <a:t> patterns</a:t>
            </a:r>
          </a:p>
        </p:txBody>
      </p:sp>
    </p:spTree>
    <p:extLst>
      <p:ext uri="{BB962C8B-B14F-4D97-AF65-F5344CB8AC3E}">
        <p14:creationId xmlns:p14="http://schemas.microsoft.com/office/powerpoint/2010/main" val="23805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D9508F-CBC4-4A15-9696-F3D8D71DCA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580462"/>
            <a:ext cx="5472608" cy="5472608"/>
          </a:xfrm>
          <a:prstGeom prst="rect">
            <a:avLst/>
          </a:prstGeom>
        </p:spPr>
      </p:pic>
      <p:sp>
        <p:nvSpPr>
          <p:cNvPr id="2" name="Titre 1">
            <a:extLst>
              <a:ext uri="{FF2B5EF4-FFF2-40B4-BE49-F238E27FC236}">
                <a16:creationId xmlns:a16="http://schemas.microsoft.com/office/drawing/2014/main" id="{F1B3605E-774C-403F-BEA4-F976E6F9248E}"/>
              </a:ext>
            </a:extLst>
          </p:cNvPr>
          <p:cNvSpPr>
            <a:spLocks noGrp="1"/>
          </p:cNvSpPr>
          <p:nvPr>
            <p:ph type="title"/>
          </p:nvPr>
        </p:nvSpPr>
        <p:spPr/>
        <p:txBody>
          <a:bodyPr>
            <a:normAutofit fontScale="90000"/>
          </a:bodyPr>
          <a:lstStyle/>
          <a:p>
            <a:r>
              <a:rPr lang="en-US" dirty="0"/>
              <a:t>Project </a:t>
            </a:r>
            <a:br>
              <a:rPr lang="en-US" dirty="0"/>
            </a:br>
            <a:r>
              <a:rPr lang="en-US" dirty="0"/>
              <a:t>Bat migration routes in Europe</a:t>
            </a:r>
            <a:endParaRPr lang="fr-FR" dirty="0"/>
          </a:p>
        </p:txBody>
      </p:sp>
      <p:sp>
        <p:nvSpPr>
          <p:cNvPr id="3" name="Espace réservé du contenu 2">
            <a:extLst>
              <a:ext uri="{FF2B5EF4-FFF2-40B4-BE49-F238E27FC236}">
                <a16:creationId xmlns:a16="http://schemas.microsoft.com/office/drawing/2014/main" id="{3D8C021C-1C30-412B-B4AD-93B755714C2D}"/>
              </a:ext>
            </a:extLst>
          </p:cNvPr>
          <p:cNvSpPr>
            <a:spLocks noGrp="1"/>
          </p:cNvSpPr>
          <p:nvPr>
            <p:ph idx="1"/>
          </p:nvPr>
        </p:nvSpPr>
        <p:spPr/>
        <p:txBody>
          <a:bodyPr/>
          <a:lstStyle/>
          <a:p>
            <a:r>
              <a:rPr lang="fr-FR" dirty="0" err="1"/>
              <a:t>Calculate</a:t>
            </a:r>
            <a:r>
              <a:rPr lang="fr-FR" dirty="0"/>
              <a:t> </a:t>
            </a:r>
            <a:r>
              <a:rPr lang="fr-FR" dirty="0" err="1"/>
              <a:t>connectivity</a:t>
            </a:r>
            <a:r>
              <a:rPr lang="fr-FR" dirty="0"/>
              <a:t> routes</a:t>
            </a:r>
          </a:p>
        </p:txBody>
      </p:sp>
      <p:pic>
        <p:nvPicPr>
          <p:cNvPr id="6" name="Picture 2" descr="Investigar en tiempos extraños">
            <a:extLst>
              <a:ext uri="{FF2B5EF4-FFF2-40B4-BE49-F238E27FC236}">
                <a16:creationId xmlns:a16="http://schemas.microsoft.com/office/drawing/2014/main" id="{25CD66F7-5D45-46C2-8F89-B51098219D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132856"/>
            <a:ext cx="1971439" cy="116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21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301E05-3DE1-44D6-BC31-E3D242B46276}"/>
              </a:ext>
            </a:extLst>
          </p:cNvPr>
          <p:cNvSpPr>
            <a:spLocks noGrp="1"/>
          </p:cNvSpPr>
          <p:nvPr>
            <p:ph type="title"/>
          </p:nvPr>
        </p:nvSpPr>
        <p:spPr>
          <a:xfrm>
            <a:off x="0" y="-1"/>
            <a:ext cx="4766218" cy="1084733"/>
          </a:xfrm>
        </p:spPr>
        <p:txBody>
          <a:bodyPr>
            <a:noAutofit/>
          </a:bodyPr>
          <a:lstStyle/>
          <a:p>
            <a:r>
              <a:rPr lang="en-US" sz="2400" dirty="0"/>
              <a:t>Project </a:t>
            </a:r>
            <a:br>
              <a:rPr lang="en-US" sz="2400" dirty="0"/>
            </a:br>
            <a:r>
              <a:rPr lang="en-US" sz="2400" dirty="0"/>
              <a:t>Bat migration routes in Europe</a:t>
            </a:r>
            <a:endParaRPr lang="fr-FR" sz="2400" dirty="0"/>
          </a:p>
        </p:txBody>
      </p:sp>
      <p:sp>
        <p:nvSpPr>
          <p:cNvPr id="4" name="Espace réservé du contenu 2">
            <a:extLst>
              <a:ext uri="{FF2B5EF4-FFF2-40B4-BE49-F238E27FC236}">
                <a16:creationId xmlns:a16="http://schemas.microsoft.com/office/drawing/2014/main" id="{526D73C2-BEDB-4B64-B009-6ADD48BF77A6}"/>
              </a:ext>
            </a:extLst>
          </p:cNvPr>
          <p:cNvSpPr txBox="1">
            <a:spLocks/>
          </p:cNvSpPr>
          <p:nvPr/>
        </p:nvSpPr>
        <p:spPr bwMode="auto">
          <a:xfrm>
            <a:off x="433198" y="1376325"/>
            <a:ext cx="3274706" cy="6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charset="0"/>
              <a:buNone/>
            </a:pPr>
            <a:r>
              <a:rPr lang="fr-FR" dirty="0" err="1"/>
              <a:t>We</a:t>
            </a:r>
            <a:r>
              <a:rPr lang="fr-FR" dirty="0"/>
              <a:t> </a:t>
            </a:r>
            <a:r>
              <a:rPr lang="fr-FR" dirty="0" err="1"/>
              <a:t>need</a:t>
            </a:r>
            <a:r>
              <a:rPr lang="fr-FR" dirty="0"/>
              <a:t> </a:t>
            </a:r>
            <a:r>
              <a:rPr lang="fr-FR" dirty="0" err="1"/>
              <a:t>you</a:t>
            </a:r>
            <a:r>
              <a:rPr lang="fr-FR" dirty="0"/>
              <a:t>!</a:t>
            </a:r>
          </a:p>
        </p:txBody>
      </p:sp>
      <p:sp>
        <p:nvSpPr>
          <p:cNvPr id="14" name="Content Placeholder 2">
            <a:extLst>
              <a:ext uri="{FF2B5EF4-FFF2-40B4-BE49-F238E27FC236}">
                <a16:creationId xmlns:a16="http://schemas.microsoft.com/office/drawing/2014/main" id="{188A4A45-40EA-4165-B810-B910F091B585}"/>
              </a:ext>
            </a:extLst>
          </p:cNvPr>
          <p:cNvSpPr>
            <a:spLocks noGrp="1"/>
          </p:cNvSpPr>
          <p:nvPr>
            <p:ph idx="1"/>
          </p:nvPr>
        </p:nvSpPr>
        <p:spPr>
          <a:xfrm>
            <a:off x="225808" y="2140660"/>
            <a:ext cx="3979137" cy="3952633"/>
          </a:xfrm>
        </p:spPr>
        <p:txBody>
          <a:bodyPr>
            <a:normAutofit/>
          </a:bodyPr>
          <a:lstStyle/>
          <a:p>
            <a:pPr marL="0" indent="0" algn="just">
              <a:buNone/>
            </a:pPr>
            <a:r>
              <a:rPr lang="en-US" sz="2400" b="1" dirty="0"/>
              <a:t>Our guaranties:</a:t>
            </a:r>
          </a:p>
          <a:p>
            <a:pPr algn="just"/>
            <a:r>
              <a:rPr lang="en-US" sz="2200" b="1" dirty="0"/>
              <a:t>The data you sent remains your property </a:t>
            </a:r>
          </a:p>
          <a:p>
            <a:pPr algn="just"/>
            <a:r>
              <a:rPr lang="en-US" sz="2200" dirty="0"/>
              <a:t>The coordinates of your recordings will not be disclosed</a:t>
            </a:r>
          </a:p>
          <a:p>
            <a:pPr algn="just"/>
            <a:r>
              <a:rPr lang="en-US" sz="2200" dirty="0"/>
              <a:t>You will be a </a:t>
            </a:r>
            <a:r>
              <a:rPr lang="en-US" sz="2200" b="1" dirty="0"/>
              <a:t>co-author</a:t>
            </a:r>
          </a:p>
          <a:p>
            <a:pPr algn="just"/>
            <a:r>
              <a:rPr lang="en-US" sz="2200" b="1" dirty="0"/>
              <a:t>Your opinion counts</a:t>
            </a:r>
            <a:r>
              <a:rPr lang="en-US" sz="2200" dirty="0"/>
              <a:t>: feedback for methods, results and how to use the maps</a:t>
            </a:r>
          </a:p>
        </p:txBody>
      </p:sp>
      <p:grpSp>
        <p:nvGrpSpPr>
          <p:cNvPr id="39" name="Groupe 38">
            <a:extLst>
              <a:ext uri="{FF2B5EF4-FFF2-40B4-BE49-F238E27FC236}">
                <a16:creationId xmlns:a16="http://schemas.microsoft.com/office/drawing/2014/main" id="{18E21B0C-94DE-4685-A126-6DCD6BEDA88A}"/>
              </a:ext>
            </a:extLst>
          </p:cNvPr>
          <p:cNvGrpSpPr/>
          <p:nvPr/>
        </p:nvGrpSpPr>
        <p:grpSpPr>
          <a:xfrm>
            <a:off x="4765542" y="162023"/>
            <a:ext cx="4378458" cy="1325563"/>
            <a:chOff x="5971490" y="127998"/>
            <a:chExt cx="4378458" cy="1325563"/>
          </a:xfrm>
        </p:grpSpPr>
        <p:sp>
          <p:nvSpPr>
            <p:cNvPr id="40" name="Rectangle 39">
              <a:extLst>
                <a:ext uri="{FF2B5EF4-FFF2-40B4-BE49-F238E27FC236}">
                  <a16:creationId xmlns:a16="http://schemas.microsoft.com/office/drawing/2014/main" id="{46764303-5C6F-44EA-AB6B-C9D0DCC70B98}"/>
                </a:ext>
              </a:extLst>
            </p:cNvPr>
            <p:cNvSpPr/>
            <p:nvPr/>
          </p:nvSpPr>
          <p:spPr>
            <a:xfrm>
              <a:off x="5971490" y="425129"/>
              <a:ext cx="2560225" cy="646331"/>
            </a:xfrm>
            <a:prstGeom prst="rect">
              <a:avLst/>
            </a:prstGeom>
          </p:spPr>
          <p:txBody>
            <a:bodyPr wrap="square">
              <a:spAutoFit/>
            </a:bodyPr>
            <a:lstStyle/>
            <a:p>
              <a:pPr algn="ctr"/>
              <a:r>
                <a:rPr lang="fr-FR" dirty="0">
                  <a:latin typeface="Comic Sans MS" panose="030F0702030302020204" pitchFamily="66" charset="0"/>
                </a:rPr>
                <a:t>You have full-night WAV </a:t>
              </a:r>
              <a:r>
                <a:rPr lang="fr-FR" dirty="0" err="1">
                  <a:latin typeface="Comic Sans MS" panose="030F0702030302020204" pitchFamily="66" charset="0"/>
                </a:rPr>
                <a:t>recordings</a:t>
              </a:r>
              <a:endParaRPr lang="fr-FR" dirty="0">
                <a:latin typeface="Comic Sans MS" panose="030F0702030302020204" pitchFamily="66" charset="0"/>
              </a:endParaRPr>
            </a:p>
          </p:txBody>
        </p:sp>
        <p:pic>
          <p:nvPicPr>
            <p:cNvPr id="41" name="Image 40">
              <a:extLst>
                <a:ext uri="{FF2B5EF4-FFF2-40B4-BE49-F238E27FC236}">
                  <a16:creationId xmlns:a16="http://schemas.microsoft.com/office/drawing/2014/main" id="{F5B1579F-B62B-41B2-A9D6-1179966B2290}"/>
                </a:ext>
              </a:extLst>
            </p:cNvPr>
            <p:cNvPicPr>
              <a:picLocks noChangeAspect="1"/>
            </p:cNvPicPr>
            <p:nvPr/>
          </p:nvPicPr>
          <p:blipFill rotWithShape="1">
            <a:blip r:embed="rId2"/>
            <a:srcRect l="49815" t="1" b="80671"/>
            <a:stretch/>
          </p:blipFill>
          <p:spPr>
            <a:xfrm>
              <a:off x="8552322" y="127998"/>
              <a:ext cx="1797626" cy="1325563"/>
            </a:xfrm>
            <a:prstGeom prst="rect">
              <a:avLst/>
            </a:prstGeom>
          </p:spPr>
        </p:pic>
        <p:cxnSp>
          <p:nvCxnSpPr>
            <p:cNvPr id="42" name="Connecteur droit 41">
              <a:extLst>
                <a:ext uri="{FF2B5EF4-FFF2-40B4-BE49-F238E27FC236}">
                  <a16:creationId xmlns:a16="http://schemas.microsoft.com/office/drawing/2014/main" id="{B03170B4-5DBF-4EF7-8F58-A3A57319088F}"/>
                </a:ext>
              </a:extLst>
            </p:cNvPr>
            <p:cNvCxnSpPr>
              <a:cxnSpLocks/>
            </p:cNvCxnSpPr>
            <p:nvPr/>
          </p:nvCxnSpPr>
          <p:spPr>
            <a:xfrm flipH="1">
              <a:off x="6144327" y="1440654"/>
              <a:ext cx="4192370" cy="0"/>
            </a:xfrm>
            <a:prstGeom prst="line">
              <a:avLst/>
            </a:prstGeom>
          </p:spPr>
          <p:style>
            <a:lnRef idx="1">
              <a:schemeClr val="dk1"/>
            </a:lnRef>
            <a:fillRef idx="0">
              <a:schemeClr val="dk1"/>
            </a:fillRef>
            <a:effectRef idx="0">
              <a:schemeClr val="dk1"/>
            </a:effectRef>
            <a:fontRef idx="minor">
              <a:schemeClr val="tx1"/>
            </a:fontRef>
          </p:style>
        </p:cxnSp>
      </p:grpSp>
      <p:grpSp>
        <p:nvGrpSpPr>
          <p:cNvPr id="43" name="Groupe 42">
            <a:extLst>
              <a:ext uri="{FF2B5EF4-FFF2-40B4-BE49-F238E27FC236}">
                <a16:creationId xmlns:a16="http://schemas.microsoft.com/office/drawing/2014/main" id="{F0FFC731-DB70-4580-ABD4-ECFA9A6F6F2A}"/>
              </a:ext>
            </a:extLst>
          </p:cNvPr>
          <p:cNvGrpSpPr/>
          <p:nvPr/>
        </p:nvGrpSpPr>
        <p:grpSpPr>
          <a:xfrm>
            <a:off x="4547321" y="1474679"/>
            <a:ext cx="4596679" cy="1325563"/>
            <a:chOff x="5753269" y="1440654"/>
            <a:chExt cx="4596679" cy="1325563"/>
          </a:xfrm>
        </p:grpSpPr>
        <p:sp>
          <p:nvSpPr>
            <p:cNvPr id="44" name="Rectangle 43">
              <a:extLst>
                <a:ext uri="{FF2B5EF4-FFF2-40B4-BE49-F238E27FC236}">
                  <a16:creationId xmlns:a16="http://schemas.microsoft.com/office/drawing/2014/main" id="{8B7EE17C-4932-4CEF-8338-4CBF5FD9FBBD}"/>
                </a:ext>
              </a:extLst>
            </p:cNvPr>
            <p:cNvSpPr/>
            <p:nvPr/>
          </p:nvSpPr>
          <p:spPr>
            <a:xfrm>
              <a:off x="5753269" y="1727788"/>
              <a:ext cx="2850576" cy="646331"/>
            </a:xfrm>
            <a:prstGeom prst="rect">
              <a:avLst/>
            </a:prstGeom>
          </p:spPr>
          <p:txBody>
            <a:bodyPr wrap="square">
              <a:spAutoFit/>
            </a:bodyPr>
            <a:lstStyle/>
            <a:p>
              <a:pPr algn="ctr"/>
              <a:r>
                <a:rPr lang="fr-FR" dirty="0">
                  <a:latin typeface="Comic Sans MS" panose="030F0702030302020204" pitchFamily="66" charset="0"/>
                </a:rPr>
                <a:t>You </a:t>
              </a:r>
              <a:r>
                <a:rPr lang="fr-FR" dirty="0" err="1">
                  <a:latin typeface="Comic Sans MS" panose="030F0702030302020204" pitchFamily="66" charset="0"/>
                </a:rPr>
                <a:t>remember</a:t>
              </a:r>
              <a:r>
                <a:rPr lang="fr-FR" dirty="0">
                  <a:latin typeface="Comic Sans MS" panose="030F0702030302020204" pitchFamily="66" charset="0"/>
                </a:rPr>
                <a:t> </a:t>
              </a:r>
              <a:r>
                <a:rPr lang="fr-FR" dirty="0" err="1">
                  <a:latin typeface="Comic Sans MS" panose="030F0702030302020204" pitchFamily="66" charset="0"/>
                </a:rPr>
                <a:t>which</a:t>
              </a:r>
              <a:r>
                <a:rPr lang="fr-FR" dirty="0">
                  <a:latin typeface="Comic Sans MS" panose="030F0702030302020204" pitchFamily="66" charset="0"/>
                </a:rPr>
                <a:t> settings </a:t>
              </a:r>
              <a:r>
                <a:rPr lang="fr-FR" dirty="0" err="1">
                  <a:latin typeface="Comic Sans MS" panose="030F0702030302020204" pitchFamily="66" charset="0"/>
                </a:rPr>
                <a:t>you</a:t>
              </a:r>
              <a:r>
                <a:rPr lang="fr-FR" dirty="0">
                  <a:latin typeface="Comic Sans MS" panose="030F0702030302020204" pitchFamily="66" charset="0"/>
                </a:rPr>
                <a:t> </a:t>
              </a:r>
              <a:r>
                <a:rPr lang="fr-FR" dirty="0" err="1">
                  <a:latin typeface="Comic Sans MS" panose="030F0702030302020204" pitchFamily="66" charset="0"/>
                </a:rPr>
                <a:t>used</a:t>
              </a:r>
              <a:endParaRPr lang="fr-FR" dirty="0">
                <a:latin typeface="Comic Sans MS" panose="030F0702030302020204" pitchFamily="66" charset="0"/>
              </a:endParaRPr>
            </a:p>
          </p:txBody>
        </p:sp>
        <p:pic>
          <p:nvPicPr>
            <p:cNvPr id="45" name="Image 44">
              <a:extLst>
                <a:ext uri="{FF2B5EF4-FFF2-40B4-BE49-F238E27FC236}">
                  <a16:creationId xmlns:a16="http://schemas.microsoft.com/office/drawing/2014/main" id="{D8BADB95-1DB7-4E86-9AEA-A0AA8F91FF28}"/>
                </a:ext>
              </a:extLst>
            </p:cNvPr>
            <p:cNvPicPr>
              <a:picLocks noChangeAspect="1"/>
            </p:cNvPicPr>
            <p:nvPr/>
          </p:nvPicPr>
          <p:blipFill rotWithShape="1">
            <a:blip r:embed="rId2"/>
            <a:srcRect l="49815" t="20209" b="60463"/>
            <a:stretch/>
          </p:blipFill>
          <p:spPr>
            <a:xfrm>
              <a:off x="8552322" y="1440654"/>
              <a:ext cx="1797626" cy="1325563"/>
            </a:xfrm>
            <a:prstGeom prst="rect">
              <a:avLst/>
            </a:prstGeom>
          </p:spPr>
        </p:pic>
        <p:cxnSp>
          <p:nvCxnSpPr>
            <p:cNvPr id="46" name="Connecteur droit 45">
              <a:extLst>
                <a:ext uri="{FF2B5EF4-FFF2-40B4-BE49-F238E27FC236}">
                  <a16:creationId xmlns:a16="http://schemas.microsoft.com/office/drawing/2014/main" id="{97B5D6EB-AAEB-4631-AAB9-50B6DA50969D}"/>
                </a:ext>
              </a:extLst>
            </p:cNvPr>
            <p:cNvCxnSpPr>
              <a:cxnSpLocks/>
            </p:cNvCxnSpPr>
            <p:nvPr/>
          </p:nvCxnSpPr>
          <p:spPr>
            <a:xfrm flipH="1">
              <a:off x="6144327" y="2766217"/>
              <a:ext cx="4192370" cy="0"/>
            </a:xfrm>
            <a:prstGeom prst="line">
              <a:avLst/>
            </a:prstGeom>
          </p:spPr>
          <p:style>
            <a:lnRef idx="1">
              <a:schemeClr val="dk1"/>
            </a:lnRef>
            <a:fillRef idx="0">
              <a:schemeClr val="dk1"/>
            </a:fillRef>
            <a:effectRef idx="0">
              <a:schemeClr val="dk1"/>
            </a:effectRef>
            <a:fontRef idx="minor">
              <a:schemeClr val="tx1"/>
            </a:fontRef>
          </p:style>
        </p:cxnSp>
      </p:grpSp>
      <p:grpSp>
        <p:nvGrpSpPr>
          <p:cNvPr id="47" name="Groupe 46">
            <a:extLst>
              <a:ext uri="{FF2B5EF4-FFF2-40B4-BE49-F238E27FC236}">
                <a16:creationId xmlns:a16="http://schemas.microsoft.com/office/drawing/2014/main" id="{78C45964-4800-46D5-B674-C7D0CB91622D}"/>
              </a:ext>
            </a:extLst>
          </p:cNvPr>
          <p:cNvGrpSpPr/>
          <p:nvPr/>
        </p:nvGrpSpPr>
        <p:grpSpPr>
          <a:xfrm>
            <a:off x="4938379" y="2800242"/>
            <a:ext cx="4205621" cy="1325563"/>
            <a:chOff x="6144327" y="2766217"/>
            <a:chExt cx="4205621" cy="1325563"/>
          </a:xfrm>
        </p:grpSpPr>
        <p:sp>
          <p:nvSpPr>
            <p:cNvPr id="48" name="Rectangle 47">
              <a:extLst>
                <a:ext uri="{FF2B5EF4-FFF2-40B4-BE49-F238E27FC236}">
                  <a16:creationId xmlns:a16="http://schemas.microsoft.com/office/drawing/2014/main" id="{7DDF0371-9330-4F4F-968A-185E9BAD8D7E}"/>
                </a:ext>
              </a:extLst>
            </p:cNvPr>
            <p:cNvSpPr/>
            <p:nvPr/>
          </p:nvSpPr>
          <p:spPr>
            <a:xfrm>
              <a:off x="6329091" y="3099378"/>
              <a:ext cx="2223231" cy="646331"/>
            </a:xfrm>
            <a:prstGeom prst="rect">
              <a:avLst/>
            </a:prstGeom>
          </p:spPr>
          <p:txBody>
            <a:bodyPr wrap="square">
              <a:spAutoFit/>
            </a:bodyPr>
            <a:lstStyle/>
            <a:p>
              <a:pPr algn="ctr"/>
              <a:r>
                <a:rPr lang="fr-FR" dirty="0">
                  <a:latin typeface="Comic Sans MS" panose="030F0702030302020204" pitchFamily="66" charset="0"/>
                </a:rPr>
                <a:t>You </a:t>
              </a:r>
              <a:r>
                <a:rPr lang="fr-FR" dirty="0" err="1">
                  <a:latin typeface="Comic Sans MS" panose="030F0702030302020204" pitchFamily="66" charset="0"/>
                </a:rPr>
                <a:t>remember</a:t>
              </a:r>
              <a:r>
                <a:rPr lang="fr-FR" dirty="0">
                  <a:latin typeface="Comic Sans MS" panose="030F0702030302020204" pitchFamily="66" charset="0"/>
                </a:rPr>
                <a:t> the </a:t>
              </a:r>
              <a:r>
                <a:rPr lang="fr-FR" dirty="0" err="1">
                  <a:latin typeface="Comic Sans MS" panose="030F0702030302020204" pitchFamily="66" charset="0"/>
                </a:rPr>
                <a:t>coordinates</a:t>
              </a:r>
              <a:endParaRPr lang="fr-FR" dirty="0">
                <a:latin typeface="Comic Sans MS" panose="030F0702030302020204" pitchFamily="66" charset="0"/>
              </a:endParaRPr>
            </a:p>
          </p:txBody>
        </p:sp>
        <p:pic>
          <p:nvPicPr>
            <p:cNvPr id="49" name="Image 48">
              <a:extLst>
                <a:ext uri="{FF2B5EF4-FFF2-40B4-BE49-F238E27FC236}">
                  <a16:creationId xmlns:a16="http://schemas.microsoft.com/office/drawing/2014/main" id="{7161003B-F384-4FF6-BAB2-0F7DE691E978}"/>
                </a:ext>
              </a:extLst>
            </p:cNvPr>
            <p:cNvPicPr>
              <a:picLocks noChangeAspect="1"/>
            </p:cNvPicPr>
            <p:nvPr/>
          </p:nvPicPr>
          <p:blipFill rotWithShape="1">
            <a:blip r:embed="rId2"/>
            <a:srcRect l="49815" t="40575" b="40097"/>
            <a:stretch/>
          </p:blipFill>
          <p:spPr>
            <a:xfrm>
              <a:off x="8552322" y="2766217"/>
              <a:ext cx="1797626" cy="1325563"/>
            </a:xfrm>
            <a:prstGeom prst="rect">
              <a:avLst/>
            </a:prstGeom>
          </p:spPr>
        </p:pic>
        <p:cxnSp>
          <p:nvCxnSpPr>
            <p:cNvPr id="50" name="Connecteur droit 49">
              <a:extLst>
                <a:ext uri="{FF2B5EF4-FFF2-40B4-BE49-F238E27FC236}">
                  <a16:creationId xmlns:a16="http://schemas.microsoft.com/office/drawing/2014/main" id="{AA6EACF9-1D6D-4617-8496-D836403ECC43}"/>
                </a:ext>
              </a:extLst>
            </p:cNvPr>
            <p:cNvCxnSpPr>
              <a:cxnSpLocks/>
            </p:cNvCxnSpPr>
            <p:nvPr/>
          </p:nvCxnSpPr>
          <p:spPr>
            <a:xfrm flipH="1">
              <a:off x="6144327" y="4091780"/>
              <a:ext cx="4192370" cy="0"/>
            </a:xfrm>
            <a:prstGeom prst="line">
              <a:avLst/>
            </a:prstGeom>
          </p:spPr>
          <p:style>
            <a:lnRef idx="1">
              <a:schemeClr val="dk1"/>
            </a:lnRef>
            <a:fillRef idx="0">
              <a:schemeClr val="dk1"/>
            </a:fillRef>
            <a:effectRef idx="0">
              <a:schemeClr val="dk1"/>
            </a:effectRef>
            <a:fontRef idx="minor">
              <a:schemeClr val="tx1"/>
            </a:fontRef>
          </p:style>
        </p:cxnSp>
      </p:grpSp>
      <p:grpSp>
        <p:nvGrpSpPr>
          <p:cNvPr id="51" name="Groupe 50">
            <a:extLst>
              <a:ext uri="{FF2B5EF4-FFF2-40B4-BE49-F238E27FC236}">
                <a16:creationId xmlns:a16="http://schemas.microsoft.com/office/drawing/2014/main" id="{211CA178-730E-4B47-8DCB-5537C41E3B52}"/>
              </a:ext>
            </a:extLst>
          </p:cNvPr>
          <p:cNvGrpSpPr/>
          <p:nvPr/>
        </p:nvGrpSpPr>
        <p:grpSpPr>
          <a:xfrm>
            <a:off x="4765541" y="4112897"/>
            <a:ext cx="4378459" cy="1325564"/>
            <a:chOff x="5971489" y="4078872"/>
            <a:chExt cx="4378459" cy="1325564"/>
          </a:xfrm>
        </p:grpSpPr>
        <p:sp>
          <p:nvSpPr>
            <p:cNvPr id="52" name="Rectangle 51">
              <a:extLst>
                <a:ext uri="{FF2B5EF4-FFF2-40B4-BE49-F238E27FC236}">
                  <a16:creationId xmlns:a16="http://schemas.microsoft.com/office/drawing/2014/main" id="{D0CD56A1-8F05-4053-9098-791938B493C9}"/>
                </a:ext>
              </a:extLst>
            </p:cNvPr>
            <p:cNvSpPr/>
            <p:nvPr/>
          </p:nvSpPr>
          <p:spPr>
            <a:xfrm>
              <a:off x="5971489" y="4196746"/>
              <a:ext cx="2669767" cy="1200329"/>
            </a:xfrm>
            <a:prstGeom prst="rect">
              <a:avLst/>
            </a:prstGeom>
          </p:spPr>
          <p:txBody>
            <a:bodyPr wrap="square">
              <a:spAutoFit/>
            </a:bodyPr>
            <a:lstStyle/>
            <a:p>
              <a:pPr algn="ctr"/>
              <a:r>
                <a:rPr lang="fr-FR" dirty="0" err="1">
                  <a:latin typeface="Comic Sans MS" panose="030F0702030302020204" pitchFamily="66" charset="0"/>
                </a:rPr>
                <a:t>Optional</a:t>
              </a:r>
              <a:r>
                <a:rPr lang="fr-FR" dirty="0">
                  <a:latin typeface="Comic Sans MS" panose="030F0702030302020204" pitchFamily="66" charset="0"/>
                </a:rPr>
                <a:t>: the </a:t>
              </a:r>
              <a:r>
                <a:rPr lang="fr-FR" dirty="0" err="1">
                  <a:latin typeface="Comic Sans MS" panose="030F0702030302020204" pitchFamily="66" charset="0"/>
                </a:rPr>
                <a:t>recordings</a:t>
              </a:r>
              <a:r>
                <a:rPr lang="fr-FR" dirty="0">
                  <a:latin typeface="Comic Sans MS" panose="030F0702030302020204" pitchFamily="66" charset="0"/>
                </a:rPr>
                <a:t> </a:t>
              </a:r>
              <a:r>
                <a:rPr lang="fr-FR" dirty="0" err="1">
                  <a:latin typeface="Comic Sans MS" panose="030F0702030302020204" pitchFamily="66" charset="0"/>
                </a:rPr>
                <a:t>were</a:t>
              </a:r>
              <a:r>
                <a:rPr lang="fr-FR" dirty="0">
                  <a:latin typeface="Comic Sans MS" panose="030F0702030302020204" pitchFamily="66" charset="0"/>
                </a:rPr>
                <a:t> made in countries </a:t>
              </a:r>
              <a:r>
                <a:rPr lang="fr-FR" dirty="0" err="1">
                  <a:latin typeface="Comic Sans MS" panose="030F0702030302020204" pitchFamily="66" charset="0"/>
                </a:rPr>
                <a:t>where</a:t>
              </a:r>
              <a:r>
                <a:rPr lang="fr-FR" dirty="0">
                  <a:latin typeface="Comic Sans MS" panose="030F0702030302020204" pitchFamily="66" charset="0"/>
                </a:rPr>
                <a:t> bat monitoring </a:t>
              </a:r>
              <a:r>
                <a:rPr lang="fr-FR" dirty="0" err="1">
                  <a:latin typeface="Comic Sans MS" panose="030F0702030302020204" pitchFamily="66" charset="0"/>
                </a:rPr>
                <a:t>is</a:t>
              </a:r>
              <a:r>
                <a:rPr lang="fr-FR" dirty="0">
                  <a:latin typeface="Comic Sans MS" panose="030F0702030302020204" pitchFamily="66" charset="0"/>
                </a:rPr>
                <a:t> </a:t>
              </a:r>
              <a:r>
                <a:rPr lang="fr-FR" dirty="0" err="1">
                  <a:latin typeface="Comic Sans MS" panose="030F0702030302020204" pitchFamily="66" charset="0"/>
                </a:rPr>
                <a:t>scarce</a:t>
              </a:r>
              <a:endParaRPr lang="fr-FR" dirty="0">
                <a:latin typeface="Comic Sans MS" panose="030F0702030302020204" pitchFamily="66" charset="0"/>
              </a:endParaRPr>
            </a:p>
          </p:txBody>
        </p:sp>
        <p:pic>
          <p:nvPicPr>
            <p:cNvPr id="53" name="Image 52">
              <a:extLst>
                <a:ext uri="{FF2B5EF4-FFF2-40B4-BE49-F238E27FC236}">
                  <a16:creationId xmlns:a16="http://schemas.microsoft.com/office/drawing/2014/main" id="{0F29CBC0-901D-4FCE-B3B4-B74410867ECA}"/>
                </a:ext>
              </a:extLst>
            </p:cNvPr>
            <p:cNvPicPr>
              <a:picLocks noChangeAspect="1"/>
            </p:cNvPicPr>
            <p:nvPr/>
          </p:nvPicPr>
          <p:blipFill rotWithShape="1">
            <a:blip r:embed="rId2"/>
            <a:srcRect l="49815" t="60208" b="20464"/>
            <a:stretch/>
          </p:blipFill>
          <p:spPr>
            <a:xfrm>
              <a:off x="8552322" y="4078872"/>
              <a:ext cx="1797626" cy="1325564"/>
            </a:xfrm>
            <a:prstGeom prst="rect">
              <a:avLst/>
            </a:prstGeom>
          </p:spPr>
        </p:pic>
        <p:cxnSp>
          <p:nvCxnSpPr>
            <p:cNvPr id="54" name="Connecteur droit 53">
              <a:extLst>
                <a:ext uri="{FF2B5EF4-FFF2-40B4-BE49-F238E27FC236}">
                  <a16:creationId xmlns:a16="http://schemas.microsoft.com/office/drawing/2014/main" id="{60D2F1D8-18B5-474C-B29A-3FD82BAC29C5}"/>
                </a:ext>
              </a:extLst>
            </p:cNvPr>
            <p:cNvCxnSpPr>
              <a:cxnSpLocks/>
            </p:cNvCxnSpPr>
            <p:nvPr/>
          </p:nvCxnSpPr>
          <p:spPr>
            <a:xfrm flipH="1">
              <a:off x="6144327" y="5404435"/>
              <a:ext cx="4163732" cy="0"/>
            </a:xfrm>
            <a:prstGeom prst="line">
              <a:avLst/>
            </a:prstGeom>
          </p:spPr>
          <p:style>
            <a:lnRef idx="1">
              <a:schemeClr val="dk1"/>
            </a:lnRef>
            <a:fillRef idx="0">
              <a:schemeClr val="dk1"/>
            </a:fillRef>
            <a:effectRef idx="0">
              <a:schemeClr val="dk1"/>
            </a:effectRef>
            <a:fontRef idx="minor">
              <a:schemeClr val="tx1"/>
            </a:fontRef>
          </p:style>
        </p:cxnSp>
      </p:grpSp>
      <p:grpSp>
        <p:nvGrpSpPr>
          <p:cNvPr id="55" name="Groupe 54">
            <a:extLst>
              <a:ext uri="{FF2B5EF4-FFF2-40B4-BE49-F238E27FC236}">
                <a16:creationId xmlns:a16="http://schemas.microsoft.com/office/drawing/2014/main" id="{AB8758DA-4B2E-4345-BFF1-B50095BF9AE3}"/>
              </a:ext>
            </a:extLst>
          </p:cNvPr>
          <p:cNvGrpSpPr/>
          <p:nvPr/>
        </p:nvGrpSpPr>
        <p:grpSpPr>
          <a:xfrm>
            <a:off x="4765541" y="5438460"/>
            <a:ext cx="4378459" cy="1420892"/>
            <a:chOff x="5971489" y="5404435"/>
            <a:chExt cx="4378459" cy="1420892"/>
          </a:xfrm>
        </p:grpSpPr>
        <p:pic>
          <p:nvPicPr>
            <p:cNvPr id="56" name="Image 55">
              <a:extLst>
                <a:ext uri="{FF2B5EF4-FFF2-40B4-BE49-F238E27FC236}">
                  <a16:creationId xmlns:a16="http://schemas.microsoft.com/office/drawing/2014/main" id="{962DD6A1-77F9-4662-8972-BA41FCE9B1BB}"/>
                </a:ext>
              </a:extLst>
            </p:cNvPr>
            <p:cNvPicPr>
              <a:picLocks noChangeAspect="1"/>
            </p:cNvPicPr>
            <p:nvPr/>
          </p:nvPicPr>
          <p:blipFill rotWithShape="1">
            <a:blip r:embed="rId2"/>
            <a:srcRect l="49815" t="80104" b="1"/>
            <a:stretch/>
          </p:blipFill>
          <p:spPr>
            <a:xfrm>
              <a:off x="8552322" y="5404435"/>
              <a:ext cx="1797626" cy="1364456"/>
            </a:xfrm>
            <a:prstGeom prst="rect">
              <a:avLst/>
            </a:prstGeom>
          </p:spPr>
        </p:pic>
        <p:sp>
          <p:nvSpPr>
            <p:cNvPr id="57" name="Rectangle 56">
              <a:extLst>
                <a:ext uri="{FF2B5EF4-FFF2-40B4-BE49-F238E27FC236}">
                  <a16:creationId xmlns:a16="http://schemas.microsoft.com/office/drawing/2014/main" id="{A2A17446-F396-4507-8ED7-D31F358CE5BB}"/>
                </a:ext>
              </a:extLst>
            </p:cNvPr>
            <p:cNvSpPr/>
            <p:nvPr/>
          </p:nvSpPr>
          <p:spPr>
            <a:xfrm>
              <a:off x="5971489" y="5624998"/>
              <a:ext cx="2600712" cy="1200329"/>
            </a:xfrm>
            <a:prstGeom prst="rect">
              <a:avLst/>
            </a:prstGeom>
          </p:spPr>
          <p:txBody>
            <a:bodyPr wrap="square">
              <a:spAutoFit/>
            </a:bodyPr>
            <a:lstStyle/>
            <a:p>
              <a:pPr algn="ctr"/>
              <a:r>
                <a:rPr lang="fr-FR" dirty="0">
                  <a:latin typeface="Comic Sans MS" panose="030F0702030302020204" pitchFamily="66" charset="0"/>
                </a:rPr>
                <a:t>You are </a:t>
              </a:r>
              <a:r>
                <a:rPr lang="fr-FR" dirty="0" err="1">
                  <a:latin typeface="Comic Sans MS" panose="030F0702030302020204" pitchFamily="66" charset="0"/>
                </a:rPr>
                <a:t>willing</a:t>
              </a:r>
              <a:r>
                <a:rPr lang="fr-FR" dirty="0">
                  <a:latin typeface="Comic Sans MS" panose="030F0702030302020204" pitchFamily="66" charset="0"/>
                </a:rPr>
                <a:t> to </a:t>
              </a:r>
              <a:r>
                <a:rPr lang="fr-FR" dirty="0" err="1">
                  <a:latin typeface="Comic Sans MS" panose="030F0702030302020204" pitchFamily="66" charset="0"/>
                </a:rPr>
                <a:t>either</a:t>
              </a:r>
              <a:r>
                <a:rPr lang="fr-FR" dirty="0">
                  <a:latin typeface="Comic Sans MS" panose="030F0702030302020204" pitchFamily="66" charset="0"/>
                </a:rPr>
                <a:t> </a:t>
              </a:r>
              <a:r>
                <a:rPr lang="fr-FR" dirty="0" err="1">
                  <a:latin typeface="Comic Sans MS" panose="030F0702030302020204" pitchFamily="66" charset="0"/>
                </a:rPr>
                <a:t>send</a:t>
              </a:r>
              <a:r>
                <a:rPr lang="fr-FR" dirty="0">
                  <a:latin typeface="Comic Sans MS" panose="030F0702030302020204" pitchFamily="66" charset="0"/>
                </a:rPr>
                <a:t> the WAV or to scan </a:t>
              </a:r>
              <a:r>
                <a:rPr lang="fr-FR" dirty="0" err="1">
                  <a:latin typeface="Comic Sans MS" panose="030F0702030302020204" pitchFamily="66" charset="0"/>
                </a:rPr>
                <a:t>them</a:t>
              </a:r>
              <a:r>
                <a:rPr lang="fr-FR" dirty="0">
                  <a:latin typeface="Comic Sans MS" panose="030F0702030302020204" pitchFamily="66" charset="0"/>
                </a:rPr>
                <a:t> </a:t>
              </a:r>
              <a:r>
                <a:rPr lang="fr-FR" dirty="0" err="1">
                  <a:latin typeface="Comic Sans MS" panose="030F0702030302020204" pitchFamily="66" charset="0"/>
                </a:rPr>
                <a:t>with</a:t>
              </a:r>
              <a:r>
                <a:rPr lang="fr-FR" dirty="0">
                  <a:latin typeface="Comic Sans MS" panose="030F0702030302020204" pitchFamily="66" charset="0"/>
                </a:rPr>
                <a:t> TADARIDA</a:t>
              </a:r>
            </a:p>
          </p:txBody>
        </p:sp>
      </p:grpSp>
    </p:spTree>
    <p:extLst>
      <p:ext uri="{BB962C8B-B14F-4D97-AF65-F5344CB8AC3E}">
        <p14:creationId xmlns:p14="http://schemas.microsoft.com/office/powerpoint/2010/main" val="263731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08720"/>
          </a:xfrm>
        </p:spPr>
        <p:txBody>
          <a:bodyPr>
            <a:normAutofit/>
          </a:bodyPr>
          <a:lstStyle/>
          <a:p>
            <a:pPr lvl="0" eaLnBrk="1" fontAlgn="auto" hangingPunct="1">
              <a:spcBef>
                <a:spcPts val="0"/>
              </a:spcBef>
              <a:spcAft>
                <a:spcPts val="0"/>
              </a:spcAft>
              <a:defRPr/>
            </a:pPr>
            <a:r>
              <a:rPr lang="de-DE" dirty="0">
                <a:latin typeface="Arial"/>
                <a:ea typeface="DejaVu Sans"/>
                <a:cs typeface="DejaVu Sans"/>
              </a:rPr>
              <a:t>Vigie-</a:t>
            </a:r>
            <a:r>
              <a:rPr lang="de-DE" dirty="0" err="1">
                <a:latin typeface="Arial"/>
                <a:ea typeface="DejaVu Sans"/>
                <a:cs typeface="DejaVu Sans"/>
              </a:rPr>
              <a:t>Chiro</a:t>
            </a:r>
            <a:r>
              <a:rPr lang="de-DE" dirty="0">
                <a:latin typeface="Arial"/>
                <a:ea typeface="DejaVu Sans"/>
                <a:cs typeface="DejaVu Sans"/>
              </a:rPr>
              <a:t>: </a:t>
            </a:r>
            <a:r>
              <a:rPr lang="de-DE" dirty="0"/>
              <a:t>3 different </a:t>
            </a:r>
            <a:r>
              <a:rPr lang="de-DE" dirty="0" err="1"/>
              <a:t>data</a:t>
            </a:r>
            <a:r>
              <a:rPr lang="de-DE" dirty="0"/>
              <a:t> </a:t>
            </a:r>
            <a:r>
              <a:rPr lang="de-DE" dirty="0" err="1"/>
              <a:t>collection</a:t>
            </a:r>
            <a:r>
              <a:rPr lang="de-DE" dirty="0"/>
              <a:t> </a:t>
            </a:r>
            <a:r>
              <a:rPr lang="de-DE" dirty="0" err="1"/>
              <a:t>protocols</a:t>
            </a:r>
            <a:r>
              <a:rPr lang="de-DE" dirty="0"/>
              <a:t> </a:t>
            </a:r>
            <a:endParaRPr lang="de-DE" sz="2000" dirty="0">
              <a:latin typeface="Arial"/>
              <a:ea typeface="DejaVu Sans"/>
              <a:cs typeface="DejaVu Sans"/>
            </a:endParaRPr>
          </a:p>
        </p:txBody>
      </p:sp>
      <p:sp>
        <p:nvSpPr>
          <p:cNvPr id="17" name="CustomShape 24">
            <a:extLst>
              <a:ext uri="{FF2B5EF4-FFF2-40B4-BE49-F238E27FC236}">
                <a16:creationId xmlns:a16="http://schemas.microsoft.com/office/drawing/2014/main" id="{8E16AC12-7FF2-4F96-89CE-F20C0C45E784}"/>
              </a:ext>
            </a:extLst>
          </p:cNvPr>
          <p:cNvSpPr/>
          <p:nvPr/>
        </p:nvSpPr>
        <p:spPr>
          <a:xfrm>
            <a:off x="46800" y="908966"/>
            <a:ext cx="278064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eaLnBrk="1" fontAlgn="auto" hangingPunct="1">
              <a:spcBef>
                <a:spcPts val="0"/>
              </a:spcBef>
              <a:spcAft>
                <a:spcPts val="0"/>
              </a:spcAft>
              <a:defRPr/>
            </a:pPr>
            <a:r>
              <a:rPr lang="fr-FR" sz="2400" dirty="0">
                <a:solidFill>
                  <a:srgbClr val="FF0000"/>
                </a:solidFill>
                <a:latin typeface="Arial"/>
                <a:ea typeface="DejaVu Sans"/>
                <a:cs typeface="DejaVu Sans"/>
              </a:rPr>
              <a:t>Car transects</a:t>
            </a:r>
          </a:p>
        </p:txBody>
      </p:sp>
      <p:sp>
        <p:nvSpPr>
          <p:cNvPr id="18" name="CustomShape 25">
            <a:extLst>
              <a:ext uri="{FF2B5EF4-FFF2-40B4-BE49-F238E27FC236}">
                <a16:creationId xmlns:a16="http://schemas.microsoft.com/office/drawing/2014/main" id="{12E862CF-BFA3-4252-8175-F71EAC6F63F9}"/>
              </a:ext>
            </a:extLst>
          </p:cNvPr>
          <p:cNvSpPr/>
          <p:nvPr/>
        </p:nvSpPr>
        <p:spPr>
          <a:xfrm>
            <a:off x="2696270" y="912974"/>
            <a:ext cx="274608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eaLnBrk="1" fontAlgn="auto" hangingPunct="1">
              <a:spcBef>
                <a:spcPts val="0"/>
              </a:spcBef>
              <a:spcAft>
                <a:spcPts val="0"/>
              </a:spcAft>
              <a:defRPr/>
            </a:pPr>
            <a:r>
              <a:rPr lang="fr-FR" sz="2400" dirty="0" err="1">
                <a:solidFill>
                  <a:srgbClr val="0070C0"/>
                </a:solidFill>
                <a:latin typeface="Arial"/>
                <a:ea typeface="DejaVu Sans"/>
                <a:cs typeface="DejaVu Sans"/>
              </a:rPr>
              <a:t>Walk</a:t>
            </a:r>
            <a:r>
              <a:rPr lang="fr-FR" sz="2400" dirty="0">
                <a:solidFill>
                  <a:srgbClr val="0070C0"/>
                </a:solidFill>
                <a:latin typeface="Arial"/>
                <a:ea typeface="DejaVu Sans"/>
                <a:cs typeface="DejaVu Sans"/>
              </a:rPr>
              <a:t> transects</a:t>
            </a:r>
          </a:p>
        </p:txBody>
      </p:sp>
      <p:sp>
        <p:nvSpPr>
          <p:cNvPr id="19" name="CustomShape 24">
            <a:extLst>
              <a:ext uri="{FF2B5EF4-FFF2-40B4-BE49-F238E27FC236}">
                <a16:creationId xmlns:a16="http://schemas.microsoft.com/office/drawing/2014/main" id="{BD99D0A7-F8E2-4C3C-B728-026AF62594AE}"/>
              </a:ext>
            </a:extLst>
          </p:cNvPr>
          <p:cNvSpPr/>
          <p:nvPr/>
        </p:nvSpPr>
        <p:spPr>
          <a:xfrm>
            <a:off x="525846" y="5997576"/>
            <a:ext cx="7948292"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FF00"/>
              </a:solidFill>
              <a:effectLst/>
              <a:uLnTx/>
              <a:uFillTx/>
              <a:latin typeface="Arial"/>
              <a:ea typeface="DejaVu Sans"/>
              <a:cs typeface="DejaVu Sans"/>
            </a:endParaRPr>
          </a:p>
        </p:txBody>
      </p:sp>
      <p:pic>
        <p:nvPicPr>
          <p:cNvPr id="20" name="Image 19">
            <a:extLst>
              <a:ext uri="{FF2B5EF4-FFF2-40B4-BE49-F238E27FC236}">
                <a16:creationId xmlns:a16="http://schemas.microsoft.com/office/drawing/2014/main" id="{E0755C03-BFB2-43DE-B1EC-9AC5D0489E0A}"/>
              </a:ext>
            </a:extLst>
          </p:cNvPr>
          <p:cNvPicPr>
            <a:picLocks noChangeAspect="1"/>
          </p:cNvPicPr>
          <p:nvPr/>
        </p:nvPicPr>
        <p:blipFill>
          <a:blip r:embed="rId3"/>
          <a:stretch>
            <a:fillRect/>
          </a:stretch>
        </p:blipFill>
        <p:spPr>
          <a:xfrm>
            <a:off x="147432" y="1929626"/>
            <a:ext cx="4316568" cy="3961173"/>
          </a:xfrm>
          <a:prstGeom prst="rect">
            <a:avLst/>
          </a:prstGeom>
        </p:spPr>
      </p:pic>
      <p:sp>
        <p:nvSpPr>
          <p:cNvPr id="22" name="CustomShape 24">
            <a:extLst>
              <a:ext uri="{FF2B5EF4-FFF2-40B4-BE49-F238E27FC236}">
                <a16:creationId xmlns:a16="http://schemas.microsoft.com/office/drawing/2014/main" id="{575739E8-4855-4E1E-919E-3326A93D471B}"/>
              </a:ext>
            </a:extLst>
          </p:cNvPr>
          <p:cNvSpPr/>
          <p:nvPr/>
        </p:nvSpPr>
        <p:spPr>
          <a:xfrm>
            <a:off x="133520" y="5967378"/>
            <a:ext cx="4006432" cy="8906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defRPr/>
            </a:pPr>
            <a:r>
              <a:rPr kumimoji="0" lang="fr-FR" sz="2400" b="0" i="0" u="none" strike="noStrike" kern="1200" cap="none" spc="0" normalizeH="0" baseline="0" noProof="0" dirty="0">
                <a:ln>
                  <a:noFill/>
                </a:ln>
                <a:solidFill>
                  <a:srgbClr val="FF0000"/>
                </a:solidFill>
                <a:effectLst/>
                <a:uLnTx/>
                <a:uFillTx/>
                <a:latin typeface="Arial"/>
                <a:ea typeface="DejaVu Sans"/>
                <a:cs typeface="DejaVu Sans"/>
              </a:rPr>
              <a:t>208</a:t>
            </a:r>
            <a:r>
              <a:rPr lang="fr-FR" sz="2400" baseline="0" dirty="0">
                <a:solidFill>
                  <a:srgbClr val="FF0000"/>
                </a:solidFill>
                <a:latin typeface="Arial"/>
                <a:ea typeface="DejaVu Sans"/>
                <a:cs typeface="DejaVu Sans"/>
              </a:rPr>
              <a:t> c</a:t>
            </a:r>
            <a:r>
              <a:rPr lang="fr-FR" sz="2400" dirty="0">
                <a:solidFill>
                  <a:srgbClr val="FF0000"/>
                </a:solidFill>
                <a:latin typeface="Arial"/>
                <a:ea typeface="DejaVu Sans"/>
                <a:cs typeface="DejaVu Sans"/>
              </a:rPr>
              <a:t>ar transects</a:t>
            </a:r>
            <a:endParaRPr kumimoji="0" lang="fr-FR" sz="2400" b="0" i="0" u="none" strike="noStrike" kern="1200" cap="none" spc="0" normalizeH="0" noProof="0" dirty="0">
              <a:ln>
                <a:noFill/>
              </a:ln>
              <a:solidFill>
                <a:srgbClr val="FF0000"/>
              </a:solidFill>
              <a:effectLst/>
              <a:uLnTx/>
              <a:uFillTx/>
              <a:latin typeface="Arial"/>
              <a:ea typeface="DejaVu Sans"/>
              <a:cs typeface="DejaVu Sans"/>
            </a:endParaRPr>
          </a:p>
          <a:p>
            <a:pPr eaLnBrk="1" fontAlgn="auto" hangingPunct="1">
              <a:spcBef>
                <a:spcPts val="0"/>
              </a:spcBef>
              <a:spcAft>
                <a:spcPts val="0"/>
              </a:spcAft>
              <a:defRPr/>
            </a:pPr>
            <a:r>
              <a:rPr lang="fr-FR" sz="2400" baseline="0" dirty="0">
                <a:solidFill>
                  <a:srgbClr val="0070C0"/>
                </a:solidFill>
                <a:latin typeface="Arial"/>
                <a:ea typeface="DejaVu Sans"/>
                <a:cs typeface="DejaVu Sans"/>
              </a:rPr>
              <a:t>219</a:t>
            </a:r>
            <a:r>
              <a:rPr lang="fr-FR" sz="2400" dirty="0">
                <a:solidFill>
                  <a:srgbClr val="0070C0"/>
                </a:solidFill>
                <a:latin typeface="Arial"/>
                <a:ea typeface="DejaVu Sans"/>
                <a:cs typeface="DejaVu Sans"/>
              </a:rPr>
              <a:t> </a:t>
            </a:r>
            <a:r>
              <a:rPr lang="fr-FR" sz="2400" dirty="0" err="1">
                <a:solidFill>
                  <a:srgbClr val="0070C0"/>
                </a:solidFill>
                <a:latin typeface="Arial"/>
                <a:ea typeface="DejaVu Sans"/>
                <a:cs typeface="DejaVu Sans"/>
              </a:rPr>
              <a:t>walk</a:t>
            </a:r>
            <a:r>
              <a:rPr lang="fr-FR" sz="2400" dirty="0">
                <a:solidFill>
                  <a:srgbClr val="0070C0"/>
                </a:solidFill>
                <a:latin typeface="Arial"/>
                <a:ea typeface="DejaVu Sans"/>
                <a:cs typeface="DejaVu Sans"/>
              </a:rPr>
              <a:t> transects</a:t>
            </a:r>
          </a:p>
        </p:txBody>
      </p:sp>
      <p:sp>
        <p:nvSpPr>
          <p:cNvPr id="24" name="CustomShape 20">
            <a:extLst>
              <a:ext uri="{FF2B5EF4-FFF2-40B4-BE49-F238E27FC236}">
                <a16:creationId xmlns:a16="http://schemas.microsoft.com/office/drawing/2014/main" id="{BD65E779-5248-450A-9052-54E1BECAEB77}"/>
              </a:ext>
            </a:extLst>
          </p:cNvPr>
          <p:cNvSpPr/>
          <p:nvPr/>
        </p:nvSpPr>
        <p:spPr>
          <a:xfrm>
            <a:off x="37857" y="1287989"/>
            <a:ext cx="25614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Arial"/>
                <a:ea typeface="DejaVu Sans"/>
                <a:cs typeface="DejaVu Sans"/>
              </a:rPr>
              <a:t>10 x 2 km / 25 km/h</a:t>
            </a:r>
            <a:endParaRPr kumimoji="0" sz="1800" b="0" i="0" u="none" strike="noStrike" kern="1200" cap="none" spc="0" normalizeH="0" baseline="0" noProof="0" dirty="0">
              <a:ln>
                <a:noFill/>
              </a:ln>
              <a:effectLst/>
              <a:uLnTx/>
              <a:uFillTx/>
              <a:latin typeface="Arial"/>
              <a:ea typeface="DejaVu Sans"/>
              <a:cs typeface="DejaVu Sans"/>
            </a:endParaRPr>
          </a:p>
        </p:txBody>
      </p:sp>
      <p:sp>
        <p:nvSpPr>
          <p:cNvPr id="25" name="CustomShape 23">
            <a:extLst>
              <a:ext uri="{FF2B5EF4-FFF2-40B4-BE49-F238E27FC236}">
                <a16:creationId xmlns:a16="http://schemas.microsoft.com/office/drawing/2014/main" id="{5049A073-61CE-4791-AA54-E33755C74802}"/>
              </a:ext>
            </a:extLst>
          </p:cNvPr>
          <p:cNvSpPr/>
          <p:nvPr/>
        </p:nvSpPr>
        <p:spPr>
          <a:xfrm>
            <a:off x="2664352" y="1287989"/>
            <a:ext cx="3671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Arial"/>
                <a:ea typeface="DejaVu Sans"/>
                <a:cs typeface="DejaVu Sans"/>
              </a:rPr>
              <a:t>10 </a:t>
            </a:r>
            <a:r>
              <a:rPr lang="fr-FR" b="1" dirty="0">
                <a:latin typeface="Arial"/>
                <a:ea typeface="DejaVu Sans"/>
                <a:cs typeface="DejaVu Sans"/>
              </a:rPr>
              <a:t>p</a:t>
            </a:r>
            <a:r>
              <a:rPr kumimoji="0" lang="fr-FR" sz="1800" b="1" i="0" u="none" strike="noStrike" kern="1200" cap="none" spc="0" normalizeH="0" baseline="0" noProof="0" dirty="0">
                <a:ln>
                  <a:noFill/>
                </a:ln>
                <a:effectLst/>
                <a:uLnTx/>
                <a:uFillTx/>
                <a:latin typeface="Arial"/>
                <a:ea typeface="DejaVu Sans"/>
                <a:cs typeface="DejaVu Sans"/>
              </a:rPr>
              <a:t>oints / </a:t>
            </a:r>
            <a:br>
              <a:rPr kumimoji="0" lang="fr-FR" sz="1800" b="1" i="0" u="none" strike="noStrike" kern="1200" cap="none" spc="0" normalizeH="0" baseline="0" noProof="0" dirty="0">
                <a:ln>
                  <a:noFill/>
                </a:ln>
                <a:effectLst/>
                <a:uLnTx/>
                <a:uFillTx/>
                <a:latin typeface="Arial"/>
                <a:ea typeface="DejaVu Sans"/>
                <a:cs typeface="DejaVu Sans"/>
              </a:rPr>
            </a:br>
            <a:r>
              <a:rPr kumimoji="0" lang="fr-FR" sz="1800" b="1" i="0" u="none" strike="noStrike" kern="1200" cap="none" spc="0" normalizeH="0" baseline="0" noProof="0" dirty="0">
                <a:ln>
                  <a:noFill/>
                </a:ln>
                <a:effectLst/>
                <a:uLnTx/>
                <a:uFillTx/>
                <a:latin typeface="Arial"/>
                <a:ea typeface="DejaVu Sans"/>
                <a:cs typeface="DejaVu Sans"/>
              </a:rPr>
              <a:t>2x2 km </a:t>
            </a:r>
            <a:r>
              <a:rPr lang="fr-FR" b="1" dirty="0">
                <a:latin typeface="Arial"/>
                <a:ea typeface="DejaVu Sans"/>
                <a:cs typeface="DejaVu Sans"/>
              </a:rPr>
              <a:t>s</a:t>
            </a:r>
            <a:r>
              <a:rPr kumimoji="0" lang="fr-FR" sz="1800" b="1" i="0" u="none" strike="noStrike" kern="1200" cap="none" spc="0" normalizeH="0" baseline="0" noProof="0" dirty="0" err="1">
                <a:ln>
                  <a:noFill/>
                </a:ln>
                <a:effectLst/>
                <a:uLnTx/>
                <a:uFillTx/>
                <a:latin typeface="Arial"/>
                <a:ea typeface="DejaVu Sans"/>
                <a:cs typeface="DejaVu Sans"/>
              </a:rPr>
              <a:t>quares</a:t>
            </a:r>
            <a:endParaRPr kumimoji="0" sz="1800" b="0" i="0" u="none" strike="noStrike" kern="1200" cap="none" spc="0" normalizeH="0" baseline="0" noProof="0" dirty="0">
              <a:ln>
                <a:noFill/>
              </a:ln>
              <a:effectLst/>
              <a:uLnTx/>
              <a:uFillTx/>
              <a:latin typeface="Arial"/>
              <a:ea typeface="DejaVu Sans"/>
              <a:cs typeface="DejaVu Sans"/>
            </a:endParaRPr>
          </a:p>
        </p:txBody>
      </p:sp>
      <p:sp>
        <p:nvSpPr>
          <p:cNvPr id="26" name="CustomShape 33">
            <a:extLst>
              <a:ext uri="{FF2B5EF4-FFF2-40B4-BE49-F238E27FC236}">
                <a16:creationId xmlns:a16="http://schemas.microsoft.com/office/drawing/2014/main" id="{FBD5003A-03A5-49AD-98F0-796412841C8E}"/>
              </a:ext>
            </a:extLst>
          </p:cNvPr>
          <p:cNvSpPr/>
          <p:nvPr/>
        </p:nvSpPr>
        <p:spPr>
          <a:xfrm>
            <a:off x="30547" y="2028869"/>
            <a:ext cx="1519099" cy="414672"/>
          </a:xfrm>
          <a:prstGeom prst="rect">
            <a:avLst/>
          </a:prstGeom>
          <a:solidFill>
            <a:srgbClr val="FFFF00"/>
          </a:solid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lstStyle/>
          <a:p>
            <a:pPr algn="ctr"/>
            <a:r>
              <a:rPr lang="fr-FR" b="1" dirty="0" err="1">
                <a:solidFill>
                  <a:prstClr val="black"/>
                </a:solidFill>
                <a:latin typeface="Calibri"/>
              </a:rPr>
              <a:t>Starting</a:t>
            </a:r>
            <a:r>
              <a:rPr lang="fr-FR" b="1" dirty="0">
                <a:solidFill>
                  <a:prstClr val="black"/>
                </a:solidFill>
                <a:latin typeface="Calibri"/>
              </a:rPr>
              <a:t> 2006</a:t>
            </a:r>
            <a:endParaRPr dirty="0">
              <a:solidFill>
                <a:prstClr val="black"/>
              </a:solidFill>
              <a:latin typeface="Calibri"/>
            </a:endParaRPr>
          </a:p>
        </p:txBody>
      </p:sp>
      <p:grpSp>
        <p:nvGrpSpPr>
          <p:cNvPr id="3" name="Groupe 2">
            <a:extLst>
              <a:ext uri="{FF2B5EF4-FFF2-40B4-BE49-F238E27FC236}">
                <a16:creationId xmlns:a16="http://schemas.microsoft.com/office/drawing/2014/main" id="{4C9833C2-2ACF-4A83-99AC-5CB3BCCAC06D}"/>
              </a:ext>
            </a:extLst>
          </p:cNvPr>
          <p:cNvGrpSpPr/>
          <p:nvPr/>
        </p:nvGrpSpPr>
        <p:grpSpPr>
          <a:xfrm>
            <a:off x="4512162" y="897024"/>
            <a:ext cx="4601291" cy="5595542"/>
            <a:chOff x="4512162" y="897024"/>
            <a:chExt cx="4601291" cy="5595542"/>
          </a:xfrm>
        </p:grpSpPr>
        <p:pic>
          <p:nvPicPr>
            <p:cNvPr id="21" name="Image 20">
              <a:extLst>
                <a:ext uri="{FF2B5EF4-FFF2-40B4-BE49-F238E27FC236}">
                  <a16:creationId xmlns:a16="http://schemas.microsoft.com/office/drawing/2014/main" id="{C6B63780-E629-4B36-86DC-4E144D37AF32}"/>
                </a:ext>
              </a:extLst>
            </p:cNvPr>
            <p:cNvPicPr>
              <a:picLocks noChangeAspect="1"/>
            </p:cNvPicPr>
            <p:nvPr/>
          </p:nvPicPr>
          <p:blipFill>
            <a:blip r:embed="rId4"/>
            <a:stretch>
              <a:fillRect/>
            </a:stretch>
          </p:blipFill>
          <p:spPr>
            <a:xfrm>
              <a:off x="4716016" y="1988280"/>
              <a:ext cx="4249048" cy="3981554"/>
            </a:xfrm>
            <a:prstGeom prst="rect">
              <a:avLst/>
            </a:prstGeom>
          </p:spPr>
        </p:pic>
        <p:sp>
          <p:nvSpPr>
            <p:cNvPr id="28" name="CustomShape 29">
              <a:extLst>
                <a:ext uri="{FF2B5EF4-FFF2-40B4-BE49-F238E27FC236}">
                  <a16:creationId xmlns:a16="http://schemas.microsoft.com/office/drawing/2014/main" id="{437E9E8F-8EBF-4951-AF07-DB1774B388C0}"/>
                </a:ext>
              </a:extLst>
            </p:cNvPr>
            <p:cNvSpPr/>
            <p:nvPr/>
          </p:nvSpPr>
          <p:spPr>
            <a:xfrm>
              <a:off x="6272591" y="897024"/>
              <a:ext cx="278532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eaLnBrk="1" fontAlgn="auto" hangingPunct="1">
                <a:spcBef>
                  <a:spcPts val="0"/>
                </a:spcBef>
                <a:spcAft>
                  <a:spcPts val="0"/>
                </a:spcAft>
                <a:defRPr/>
              </a:pPr>
              <a:r>
                <a:rPr lang="fr-FR" sz="2800" dirty="0">
                  <a:solidFill>
                    <a:srgbClr val="92D050"/>
                  </a:solidFill>
                  <a:latin typeface="Arial"/>
                  <a:ea typeface="DejaVu Sans"/>
                  <a:cs typeface="DejaVu Sans"/>
                </a:rPr>
                <a:t>Full-night</a:t>
              </a:r>
            </a:p>
          </p:txBody>
        </p:sp>
        <p:sp>
          <p:nvSpPr>
            <p:cNvPr id="30" name="CustomShape 24">
              <a:extLst>
                <a:ext uri="{FF2B5EF4-FFF2-40B4-BE49-F238E27FC236}">
                  <a16:creationId xmlns:a16="http://schemas.microsoft.com/office/drawing/2014/main" id="{44EA7F35-8991-4676-B6A2-AE9E7EBDD4F4}"/>
                </a:ext>
              </a:extLst>
            </p:cNvPr>
            <p:cNvSpPr/>
            <p:nvPr/>
          </p:nvSpPr>
          <p:spPr>
            <a:xfrm>
              <a:off x="4858199" y="6036806"/>
              <a:ext cx="4249047"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eaLnBrk="1" fontAlgn="auto" hangingPunct="1">
                <a:spcBef>
                  <a:spcPts val="0"/>
                </a:spcBef>
                <a:spcAft>
                  <a:spcPts val="0"/>
                </a:spcAft>
                <a:defRPr/>
              </a:pPr>
              <a:r>
                <a:rPr lang="en-GB" sz="2400" dirty="0">
                  <a:solidFill>
                    <a:srgbClr val="7FDA3A"/>
                  </a:solidFill>
                  <a:latin typeface="Arial"/>
                  <a:ea typeface="DejaVu Sans"/>
                  <a:cs typeface="DejaVu Sans"/>
                </a:rPr>
                <a:t>16 349 points (49 909 nights)</a:t>
              </a:r>
              <a:endParaRPr kumimoji="0" lang="en-GB" sz="2400" b="0" i="0" u="none" strike="noStrike" kern="1200" cap="none" spc="0" normalizeH="0" baseline="0" dirty="0">
                <a:ln>
                  <a:noFill/>
                </a:ln>
                <a:solidFill>
                  <a:srgbClr val="7FDA3A"/>
                </a:solidFill>
                <a:effectLst/>
                <a:uLnTx/>
                <a:uFillTx/>
                <a:latin typeface="Arial"/>
                <a:ea typeface="DejaVu Sans"/>
                <a:cs typeface="DejaVu Sans"/>
              </a:endParaRPr>
            </a:p>
          </p:txBody>
        </p:sp>
        <p:sp>
          <p:nvSpPr>
            <p:cNvPr id="31" name="CustomShape 30">
              <a:extLst>
                <a:ext uri="{FF2B5EF4-FFF2-40B4-BE49-F238E27FC236}">
                  <a16:creationId xmlns:a16="http://schemas.microsoft.com/office/drawing/2014/main" id="{CEA658DA-95B1-429B-8E1D-2056BF930536}"/>
                </a:ext>
              </a:extLst>
            </p:cNvPr>
            <p:cNvSpPr/>
            <p:nvPr/>
          </p:nvSpPr>
          <p:spPr>
            <a:xfrm>
              <a:off x="6232013" y="1275749"/>
              <a:ext cx="2881440" cy="75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Arial"/>
                  <a:ea typeface="DejaVu Sans"/>
                  <a:cs typeface="DejaVu Sans"/>
                </a:rPr>
                <a:t>1 - 10 points </a:t>
              </a:r>
              <a:endParaRPr kumimoji="0" sz="1800" b="0" i="0" u="none" strike="noStrike" kern="1200" cap="none" spc="0" normalizeH="0" baseline="0" noProof="0" dirty="0">
                <a:ln>
                  <a:noFill/>
                </a:ln>
                <a:effectLst/>
                <a:uLnTx/>
                <a:uFillTx/>
                <a:latin typeface="Arial"/>
                <a:ea typeface="DejaVu Sans"/>
                <a:cs typeface="DejaVu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Arial"/>
                  <a:ea typeface="DejaVu Sans"/>
                  <a:cs typeface="DejaVu Sans"/>
                </a:rPr>
                <a:t>/ squares 2x2 km</a:t>
              </a:r>
              <a:endParaRPr kumimoji="0" sz="1800" b="0" i="0" u="none" strike="noStrike" kern="1200" cap="none" spc="0" normalizeH="0" baseline="0" noProof="0" dirty="0">
                <a:ln>
                  <a:noFill/>
                </a:ln>
                <a:effectLst/>
                <a:uLnTx/>
                <a:uFillTx/>
                <a:latin typeface="Arial"/>
                <a:ea typeface="DejaVu Sans"/>
                <a:cs typeface="DejaVu Sans"/>
              </a:endParaRPr>
            </a:p>
          </p:txBody>
        </p:sp>
        <p:sp>
          <p:nvSpPr>
            <p:cNvPr id="32" name="CustomShape 33">
              <a:extLst>
                <a:ext uri="{FF2B5EF4-FFF2-40B4-BE49-F238E27FC236}">
                  <a16:creationId xmlns:a16="http://schemas.microsoft.com/office/drawing/2014/main" id="{88C34194-151C-4D26-A41A-142F9639158A}"/>
                </a:ext>
              </a:extLst>
            </p:cNvPr>
            <p:cNvSpPr/>
            <p:nvPr/>
          </p:nvSpPr>
          <p:spPr>
            <a:xfrm>
              <a:off x="4512162" y="2028869"/>
              <a:ext cx="1519099" cy="414672"/>
            </a:xfrm>
            <a:prstGeom prst="rect">
              <a:avLst/>
            </a:prstGeom>
            <a:solidFill>
              <a:srgbClr val="FFFF00"/>
            </a:solidFill>
            <a:ln>
              <a:solidFill>
                <a:schemeClr val="tx1"/>
              </a:solidFill>
            </a:ln>
          </p:spPr>
          <p:style>
            <a:lnRef idx="0">
              <a:scrgbClr r="0" g="0" b="0"/>
            </a:lnRef>
            <a:fillRef idx="0">
              <a:scrgbClr r="0" g="0" b="0"/>
            </a:fillRef>
            <a:effectRef idx="0">
              <a:scrgbClr r="0" g="0" b="0"/>
            </a:effectRef>
            <a:fontRef idx="minor"/>
          </p:style>
          <p:txBody>
            <a:bodyPr wrap="none" lIns="90000" tIns="45000" rIns="90000" bIns="45000"/>
            <a:lstStyle/>
            <a:p>
              <a:pPr algn="ctr"/>
              <a:r>
                <a:rPr lang="fr-FR" b="1" dirty="0" err="1">
                  <a:solidFill>
                    <a:prstClr val="black"/>
                  </a:solidFill>
                  <a:latin typeface="Calibri"/>
                </a:rPr>
                <a:t>Starting</a:t>
              </a:r>
              <a:r>
                <a:rPr lang="fr-FR" b="1" dirty="0">
                  <a:solidFill>
                    <a:prstClr val="black"/>
                  </a:solidFill>
                  <a:latin typeface="Calibri"/>
                </a:rPr>
                <a:t> 2014</a:t>
              </a:r>
              <a:endParaRPr dirty="0">
                <a:solidFill>
                  <a:prstClr val="black"/>
                </a:solidFill>
                <a:latin typeface="Calibri"/>
              </a:endParaRPr>
            </a:p>
          </p:txBody>
        </p:sp>
      </p:grpSp>
      <p:sp>
        <p:nvSpPr>
          <p:cNvPr id="33" name="Rectangle 32">
            <a:extLst>
              <a:ext uri="{FF2B5EF4-FFF2-40B4-BE49-F238E27FC236}">
                <a16:creationId xmlns:a16="http://schemas.microsoft.com/office/drawing/2014/main" id="{17372ECE-98FD-443C-B2BB-74994754C7DD}"/>
              </a:ext>
            </a:extLst>
          </p:cNvPr>
          <p:cNvSpPr/>
          <p:nvPr/>
        </p:nvSpPr>
        <p:spPr>
          <a:xfrm>
            <a:off x="2969153" y="3666560"/>
            <a:ext cx="2859694" cy="369332"/>
          </a:xfrm>
          <a:prstGeom prst="rect">
            <a:avLst/>
          </a:prstGeom>
          <a:solidFill>
            <a:schemeClr val="tx1"/>
          </a:solidFill>
          <a:ln>
            <a:solidFill>
              <a:schemeClr val="bg1"/>
            </a:solidFill>
          </a:ln>
        </p:spPr>
        <p:txBody>
          <a:bodyPr wrap="none">
            <a:spAutoFit/>
          </a:bodyPr>
          <a:lstStyle/>
          <a:p>
            <a:r>
              <a:rPr lang="fr-FR" b="1" dirty="0" err="1">
                <a:solidFill>
                  <a:schemeClr val="bg1"/>
                </a:solidFill>
              </a:rPr>
              <a:t>Currently</a:t>
            </a:r>
            <a:r>
              <a:rPr lang="fr-FR" b="1" dirty="0">
                <a:solidFill>
                  <a:schemeClr val="bg1"/>
                </a:solidFill>
              </a:rPr>
              <a:t> : 567 participants!</a:t>
            </a:r>
            <a:endParaRPr lang="fr-FR" dirty="0">
              <a:solidFill>
                <a:schemeClr val="bg1"/>
              </a:solidFill>
            </a:endParaRPr>
          </a:p>
        </p:txBody>
      </p:sp>
    </p:spTree>
    <p:extLst>
      <p:ext uri="{BB962C8B-B14F-4D97-AF65-F5344CB8AC3E}">
        <p14:creationId xmlns:p14="http://schemas.microsoft.com/office/powerpoint/2010/main" val="13776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908050"/>
          </a:xfrm>
        </p:spPr>
        <p:txBody>
          <a:bodyPr>
            <a:normAutofit/>
          </a:bodyPr>
          <a:lstStyle/>
          <a:p>
            <a:pPr eaLnBrk="1" hangingPunct="1"/>
            <a:r>
              <a:rPr lang="en-GB" altLang="en-US" dirty="0"/>
              <a:t>Conclusion</a:t>
            </a:r>
          </a:p>
        </p:txBody>
      </p:sp>
      <p:sp>
        <p:nvSpPr>
          <p:cNvPr id="10" name="Espace réservé du contenu 2"/>
          <p:cNvSpPr>
            <a:spLocks noGrp="1"/>
          </p:cNvSpPr>
          <p:nvPr>
            <p:ph idx="1"/>
          </p:nvPr>
        </p:nvSpPr>
        <p:spPr>
          <a:xfrm>
            <a:off x="457200" y="1268760"/>
            <a:ext cx="8229600" cy="5256584"/>
          </a:xfrm>
        </p:spPr>
        <p:txBody>
          <a:bodyPr>
            <a:normAutofit lnSpcReduction="10000"/>
          </a:bodyPr>
          <a:lstStyle/>
          <a:p>
            <a:pPr marL="514350" indent="-514350" algn="just">
              <a:buAutoNum type="arabicParenR"/>
            </a:pPr>
            <a:r>
              <a:rPr lang="en-US" b="1" dirty="0">
                <a:solidFill>
                  <a:srgbClr val="009999"/>
                </a:solidFill>
              </a:rPr>
              <a:t>Lessons learned:</a:t>
            </a:r>
          </a:p>
          <a:p>
            <a:pPr lvl="1" algn="just">
              <a:buFontTx/>
              <a:buChar char="-"/>
            </a:pPr>
            <a:r>
              <a:rPr lang="en-US" dirty="0"/>
              <a:t>Citizen science + auto id + free web services + participant training + collaborative checking = detailed data at </a:t>
            </a:r>
            <a:r>
              <a:rPr lang="en-US" b="1" dirty="0"/>
              <a:t>unprecedented scales</a:t>
            </a:r>
          </a:p>
          <a:p>
            <a:pPr lvl="1" algn="just">
              <a:buFontTx/>
              <a:buChar char="-"/>
            </a:pPr>
            <a:r>
              <a:rPr lang="en-US" dirty="0"/>
              <a:t>Secure archiving of raw recordings </a:t>
            </a:r>
            <a:r>
              <a:rPr lang="en-US" dirty="0">
                <a:sym typeface="Wingdings" panose="05000000000000000000" pitchFamily="2" charset="2"/>
              </a:rPr>
              <a:t> </a:t>
            </a:r>
            <a:r>
              <a:rPr lang="en-US" b="1" dirty="0"/>
              <a:t>re-</a:t>
            </a:r>
            <a:r>
              <a:rPr lang="en-US" b="1" dirty="0" err="1"/>
              <a:t>analyse</a:t>
            </a:r>
            <a:r>
              <a:rPr lang="en-US" b="1" dirty="0"/>
              <a:t> the data with up-to-date tools</a:t>
            </a:r>
          </a:p>
          <a:p>
            <a:pPr lvl="1" algn="just">
              <a:buFontTx/>
              <a:buChar char="-"/>
            </a:pPr>
            <a:r>
              <a:rPr lang="en-US" dirty="0"/>
              <a:t>Common species automatic identification is easy, rare species need a semi-automatic process with expert checking</a:t>
            </a:r>
          </a:p>
          <a:p>
            <a:pPr marL="0" indent="0" algn="just">
              <a:buNone/>
            </a:pPr>
            <a:r>
              <a:rPr lang="en-US" b="1" dirty="0">
                <a:solidFill>
                  <a:srgbClr val="FFC000"/>
                </a:solidFill>
              </a:rPr>
              <a:t>2) Prospects: improving auto id</a:t>
            </a:r>
          </a:p>
          <a:p>
            <a:pPr lvl="2" algn="just"/>
            <a:r>
              <a:rPr lang="en-US" dirty="0"/>
              <a:t>More reference data =&gt; collaborative work needed</a:t>
            </a:r>
            <a:endParaRPr lang="fr-FR" dirty="0"/>
          </a:p>
          <a:p>
            <a:pPr lvl="2" algn="just"/>
            <a:r>
              <a:rPr lang="en-US" dirty="0"/>
              <a:t>Adding audible frequencies in the process (nocturnal birds, frogs, ground-crickets, </a:t>
            </a:r>
            <a:r>
              <a:rPr lang="en-US" dirty="0" err="1"/>
              <a:t>etc</a:t>
            </a:r>
            <a:r>
              <a:rPr lang="en-US" dirty="0"/>
              <a:t>) </a:t>
            </a:r>
          </a:p>
          <a:p>
            <a:pPr lvl="2" algn="just"/>
            <a:r>
              <a:rPr lang="en-US" dirty="0"/>
              <a:t>Adding geographic distribution as a criterion</a:t>
            </a:r>
            <a:endParaRPr lang="fr-FR" dirty="0"/>
          </a:p>
        </p:txBody>
      </p:sp>
    </p:spTree>
    <p:extLst>
      <p:ext uri="{BB962C8B-B14F-4D97-AF65-F5344CB8AC3E}">
        <p14:creationId xmlns:p14="http://schemas.microsoft.com/office/powerpoint/2010/main" val="27159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5" end="5"/>
                                            </p:txEl>
                                          </p:spTgt>
                                        </p:tgtEl>
                                        <p:attrNameLst>
                                          <p:attrName>style.visibility</p:attrName>
                                        </p:attrNameLst>
                                      </p:cBhvr>
                                      <p:to>
                                        <p:strVal val="visible"/>
                                      </p:to>
                                    </p:set>
                                    <p:animEffect transition="in" filter="fade">
                                      <p:cBhvr>
                                        <p:cTn id="24" dur="500"/>
                                        <p:tgtEl>
                                          <p:spTgt spid="1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fade">
                                      <p:cBhvr>
                                        <p:cTn id="27" dur="500"/>
                                        <p:tgtEl>
                                          <p:spTgt spid="10">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7" end="7"/>
                                            </p:txEl>
                                          </p:spTgt>
                                        </p:tgtEl>
                                        <p:attrNameLst>
                                          <p:attrName>style.visibility</p:attrName>
                                        </p:attrNameLst>
                                      </p:cBhvr>
                                      <p:to>
                                        <p:strVal val="visible"/>
                                      </p:to>
                                    </p:set>
                                    <p:animEffect transition="in" filter="fade">
                                      <p:cBhvr>
                                        <p:cTn id="30"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9144000" cy="908050"/>
          </a:xfrm>
        </p:spPr>
        <p:txBody>
          <a:bodyPr>
            <a:normAutofit/>
          </a:bodyPr>
          <a:lstStyle/>
          <a:p>
            <a:pPr eaLnBrk="1" hangingPunct="1"/>
            <a:r>
              <a:rPr lang="en-GB" altLang="en-US" dirty="0"/>
              <a:t>Conclusion</a:t>
            </a:r>
          </a:p>
        </p:txBody>
      </p:sp>
      <p:sp>
        <p:nvSpPr>
          <p:cNvPr id="10" name="Espace réservé du contenu 2"/>
          <p:cNvSpPr>
            <a:spLocks noGrp="1"/>
          </p:cNvSpPr>
          <p:nvPr>
            <p:ph idx="1"/>
          </p:nvPr>
        </p:nvSpPr>
        <p:spPr>
          <a:xfrm>
            <a:off x="457200" y="1268760"/>
            <a:ext cx="8229600" cy="3096344"/>
          </a:xfrm>
        </p:spPr>
        <p:txBody>
          <a:bodyPr>
            <a:normAutofit fontScale="92500" lnSpcReduction="20000"/>
          </a:bodyPr>
          <a:lstStyle/>
          <a:p>
            <a:pPr marL="0" indent="0" algn="just">
              <a:buNone/>
            </a:pPr>
            <a:r>
              <a:rPr lang="en-US" b="1" dirty="0">
                <a:solidFill>
                  <a:srgbClr val="009999"/>
                </a:solidFill>
              </a:rPr>
              <a:t>3) International collaboration:</a:t>
            </a:r>
          </a:p>
          <a:p>
            <a:pPr lvl="1" algn="just">
              <a:buFontTx/>
              <a:buChar char="-"/>
            </a:pPr>
            <a:r>
              <a:rPr lang="en-GB" dirty="0"/>
              <a:t>Bring « dead data » back to life + co-authorship = main </a:t>
            </a:r>
            <a:r>
              <a:rPr lang="en-GB" b="1" dirty="0"/>
              <a:t>motivations</a:t>
            </a:r>
          </a:p>
          <a:p>
            <a:pPr lvl="1" algn="just">
              <a:buFontTx/>
              <a:buChar char="-"/>
            </a:pPr>
            <a:r>
              <a:rPr lang="en-GB" dirty="0"/>
              <a:t>Data collected can be useful for other research &amp; conservation projects</a:t>
            </a:r>
          </a:p>
          <a:p>
            <a:pPr lvl="1" algn="just">
              <a:buFontTx/>
              <a:buChar char="-"/>
            </a:pPr>
            <a:r>
              <a:rPr lang="en-GB" dirty="0"/>
              <a:t>A big obstacle is </a:t>
            </a:r>
            <a:r>
              <a:rPr lang="en-GB" b="1" dirty="0"/>
              <a:t>standardisation</a:t>
            </a:r>
            <a:r>
              <a:rPr lang="en-GB" dirty="0"/>
              <a:t>: « old » citizen science programmes in Europe have comparable settings…but future programmes might not!</a:t>
            </a:r>
          </a:p>
          <a:p>
            <a:pPr lvl="1" algn="just">
              <a:buFontTx/>
              <a:buChar char="-"/>
            </a:pPr>
            <a:r>
              <a:rPr lang="en-GB" dirty="0"/>
              <a:t>What about an international portal?</a:t>
            </a:r>
          </a:p>
        </p:txBody>
      </p:sp>
      <p:pic>
        <p:nvPicPr>
          <p:cNvPr id="4" name="Picture 6" descr="European network: Regulations in real time">
            <a:extLst>
              <a:ext uri="{FF2B5EF4-FFF2-40B4-BE49-F238E27FC236}">
                <a16:creationId xmlns:a16="http://schemas.microsoft.com/office/drawing/2014/main" id="{89E5A772-9393-4F45-9923-3367953F6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65" y="4383968"/>
            <a:ext cx="8044070" cy="22079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89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30FAC6-A9EE-4C2A-A43D-55241ABC60FD}"/>
              </a:ext>
            </a:extLst>
          </p:cNvPr>
          <p:cNvSpPr/>
          <p:nvPr/>
        </p:nvSpPr>
        <p:spPr>
          <a:xfrm>
            <a:off x="0" y="183327"/>
            <a:ext cx="9144000" cy="2308324"/>
          </a:xfrm>
          <a:prstGeom prst="rect">
            <a:avLst/>
          </a:prstGeom>
          <a:solidFill>
            <a:schemeClr val="tx1">
              <a:lumMod val="75000"/>
              <a:lumOff val="25000"/>
            </a:schemeClr>
          </a:solidFill>
        </p:spPr>
        <p:txBody>
          <a:bodyPr wrap="square">
            <a:spAutoFit/>
          </a:bodyPr>
          <a:lstStyle/>
          <a:p>
            <a:pPr algn="ctr"/>
            <a:endParaRPr lang="en-US" i="1" dirty="0">
              <a:solidFill>
                <a:schemeClr val="bg1"/>
              </a:solidFill>
            </a:endParaRPr>
          </a:p>
          <a:p>
            <a:pPr algn="ctr"/>
            <a:endParaRPr lang="en-US" i="1" dirty="0">
              <a:solidFill>
                <a:schemeClr val="bg1"/>
              </a:solidFill>
            </a:endParaRPr>
          </a:p>
          <a:p>
            <a:pPr algn="ctr"/>
            <a:r>
              <a:rPr lang="en-US" i="1" dirty="0">
                <a:solidFill>
                  <a:schemeClr val="bg1"/>
                </a:solidFill>
              </a:rPr>
              <a:t>Many thanks to all volunteers participating in Vigie-Chiro!!!</a:t>
            </a:r>
          </a:p>
          <a:p>
            <a:pPr algn="ctr"/>
            <a:endParaRPr lang="en-US" i="1" dirty="0">
              <a:solidFill>
                <a:schemeClr val="bg1"/>
              </a:solidFill>
            </a:endParaRPr>
          </a:p>
          <a:p>
            <a:pPr algn="ctr"/>
            <a:r>
              <a:rPr lang="en-US" i="1" dirty="0">
                <a:solidFill>
                  <a:schemeClr val="bg1"/>
                </a:solidFill>
              </a:rPr>
              <a:t>Thanks also to people helping in the IT process: </a:t>
            </a:r>
          </a:p>
          <a:p>
            <a:pPr algn="ctr"/>
            <a:r>
              <a:rPr lang="en-GB" i="1" dirty="0">
                <a:solidFill>
                  <a:schemeClr val="bg1"/>
                </a:solidFill>
              </a:rPr>
              <a:t>Didier Bas, Emmanuel </a:t>
            </a:r>
            <a:r>
              <a:rPr lang="en-GB" i="1" dirty="0" err="1">
                <a:solidFill>
                  <a:schemeClr val="bg1"/>
                </a:solidFill>
              </a:rPr>
              <a:t>Leblond</a:t>
            </a:r>
            <a:r>
              <a:rPr lang="en-GB" i="1" dirty="0">
                <a:solidFill>
                  <a:schemeClr val="bg1"/>
                </a:solidFill>
              </a:rPr>
              <a:t>, Pascal </a:t>
            </a:r>
            <a:r>
              <a:rPr lang="en-GB" i="1" dirty="0" err="1">
                <a:solidFill>
                  <a:schemeClr val="bg1"/>
                </a:solidFill>
              </a:rPr>
              <a:t>Calvat</a:t>
            </a:r>
            <a:r>
              <a:rPr lang="en-GB" i="1" dirty="0">
                <a:solidFill>
                  <a:schemeClr val="bg1"/>
                </a:solidFill>
              </a:rPr>
              <a:t>, Yvan le Bras, </a:t>
            </a:r>
            <a:r>
              <a:rPr lang="en-GB" i="1" dirty="0" err="1">
                <a:solidFill>
                  <a:schemeClr val="bg1"/>
                </a:solidFill>
              </a:rPr>
              <a:t>Naïma</a:t>
            </a:r>
            <a:r>
              <a:rPr lang="en-GB" i="1" dirty="0">
                <a:solidFill>
                  <a:schemeClr val="bg1"/>
                </a:solidFill>
              </a:rPr>
              <a:t> </a:t>
            </a:r>
            <a:r>
              <a:rPr lang="en-GB" i="1" dirty="0" err="1">
                <a:solidFill>
                  <a:schemeClr val="bg1"/>
                </a:solidFill>
              </a:rPr>
              <a:t>Khrouz</a:t>
            </a:r>
            <a:r>
              <a:rPr lang="en-GB" i="1" dirty="0">
                <a:solidFill>
                  <a:schemeClr val="bg1"/>
                </a:solidFill>
              </a:rPr>
              <a:t>, Cécile </a:t>
            </a:r>
            <a:r>
              <a:rPr lang="en-GB" i="1" dirty="0" err="1">
                <a:solidFill>
                  <a:schemeClr val="bg1"/>
                </a:solidFill>
              </a:rPr>
              <a:t>Callou</a:t>
            </a:r>
            <a:endParaRPr lang="en-GB" i="1" dirty="0">
              <a:solidFill>
                <a:schemeClr val="bg1"/>
              </a:solidFill>
            </a:endParaRPr>
          </a:p>
          <a:p>
            <a:pPr algn="ctr"/>
            <a:endParaRPr lang="en-GB" b="1" i="1" dirty="0">
              <a:solidFill>
                <a:schemeClr val="bg1"/>
              </a:solidFill>
            </a:endParaRPr>
          </a:p>
          <a:p>
            <a:pPr algn="ctr"/>
            <a:endParaRPr lang="en-GB" b="1" i="1" dirty="0">
              <a:solidFill>
                <a:schemeClr val="bg1"/>
              </a:solidFill>
            </a:endParaRPr>
          </a:p>
        </p:txBody>
      </p:sp>
      <p:grpSp>
        <p:nvGrpSpPr>
          <p:cNvPr id="14" name="Groupe 13">
            <a:extLst>
              <a:ext uri="{FF2B5EF4-FFF2-40B4-BE49-F238E27FC236}">
                <a16:creationId xmlns:a16="http://schemas.microsoft.com/office/drawing/2014/main" id="{640D61CC-7A58-4AB1-9926-77242AA5B866}"/>
              </a:ext>
            </a:extLst>
          </p:cNvPr>
          <p:cNvGrpSpPr/>
          <p:nvPr/>
        </p:nvGrpSpPr>
        <p:grpSpPr>
          <a:xfrm>
            <a:off x="-108519" y="2708920"/>
            <a:ext cx="9252520" cy="2452829"/>
            <a:chOff x="-1" y="305705"/>
            <a:chExt cx="9114791" cy="2308813"/>
          </a:xfrm>
        </p:grpSpPr>
        <p:pic>
          <p:nvPicPr>
            <p:cNvPr id="11" name="Image 10">
              <a:extLst>
                <a:ext uri="{FF2B5EF4-FFF2-40B4-BE49-F238E27FC236}">
                  <a16:creationId xmlns:a16="http://schemas.microsoft.com/office/drawing/2014/main" id="{742D5B92-4137-406A-864F-010811E91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5705"/>
              <a:ext cx="9114791" cy="2308813"/>
            </a:xfrm>
            <a:prstGeom prst="rect">
              <a:avLst/>
            </a:prstGeom>
          </p:spPr>
        </p:pic>
        <p:sp>
          <p:nvSpPr>
            <p:cNvPr id="13" name="Rectangle 12">
              <a:extLst>
                <a:ext uri="{FF2B5EF4-FFF2-40B4-BE49-F238E27FC236}">
                  <a16:creationId xmlns:a16="http://schemas.microsoft.com/office/drawing/2014/main" id="{EF644DCD-1DF8-410F-B89C-75AFE855F052}"/>
                </a:ext>
              </a:extLst>
            </p:cNvPr>
            <p:cNvSpPr/>
            <p:nvPr/>
          </p:nvSpPr>
          <p:spPr>
            <a:xfrm>
              <a:off x="515750" y="1213861"/>
              <a:ext cx="4572000" cy="492500"/>
            </a:xfrm>
            <a:prstGeom prst="rect">
              <a:avLst/>
            </a:prstGeom>
          </p:spPr>
          <p:txBody>
            <a:bodyPr>
              <a:spAutoFit/>
            </a:bodyPr>
            <a:lstStyle/>
            <a:p>
              <a:pPr algn="ctr"/>
              <a:r>
                <a:rPr lang="sv-SE" sz="2800" b="1" dirty="0">
                  <a:solidFill>
                    <a:schemeClr val="bg1"/>
                  </a:solidFill>
                </a:rPr>
                <a:t>Tack för din uppmärksamhet!</a:t>
              </a:r>
              <a:endParaRPr lang="fr-FR" sz="2800" b="1" dirty="0">
                <a:solidFill>
                  <a:schemeClr val="bg1"/>
                </a:solidFill>
              </a:endParaRPr>
            </a:p>
          </p:txBody>
        </p:sp>
      </p:grpSp>
      <p:sp>
        <p:nvSpPr>
          <p:cNvPr id="2" name="Rectangle 1">
            <a:extLst>
              <a:ext uri="{FF2B5EF4-FFF2-40B4-BE49-F238E27FC236}">
                <a16:creationId xmlns:a16="http://schemas.microsoft.com/office/drawing/2014/main" id="{7D85092D-3ED5-4DE0-8077-DCD116676076}"/>
              </a:ext>
            </a:extLst>
          </p:cNvPr>
          <p:cNvSpPr/>
          <p:nvPr/>
        </p:nvSpPr>
        <p:spPr>
          <a:xfrm>
            <a:off x="6281870" y="6412686"/>
            <a:ext cx="2862130" cy="369332"/>
          </a:xfrm>
          <a:prstGeom prst="rect">
            <a:avLst/>
          </a:prstGeom>
        </p:spPr>
        <p:txBody>
          <a:bodyPr wrap="none">
            <a:spAutoFit/>
          </a:bodyPr>
          <a:lstStyle/>
          <a:p>
            <a:pPr marL="0" indent="0">
              <a:buNone/>
            </a:pPr>
            <a:r>
              <a:rPr lang="fr-FR" dirty="0"/>
              <a:t>charlotte.roemer</a:t>
            </a:r>
            <a:r>
              <a:rPr lang="fr-FR" u="sng" dirty="0"/>
              <a:t>1</a:t>
            </a:r>
            <a:r>
              <a:rPr lang="fr-FR" dirty="0"/>
              <a:t>@mnhn.fr</a:t>
            </a:r>
          </a:p>
        </p:txBody>
      </p:sp>
      <p:sp>
        <p:nvSpPr>
          <p:cNvPr id="3" name="ZoneTexte 2">
            <a:extLst>
              <a:ext uri="{FF2B5EF4-FFF2-40B4-BE49-F238E27FC236}">
                <a16:creationId xmlns:a16="http://schemas.microsoft.com/office/drawing/2014/main" id="{BE4CDEE8-F474-4513-A275-CE3AC84FCAC8}"/>
              </a:ext>
            </a:extLst>
          </p:cNvPr>
          <p:cNvSpPr txBox="1"/>
          <p:nvPr/>
        </p:nvSpPr>
        <p:spPr>
          <a:xfrm>
            <a:off x="0" y="5229200"/>
            <a:ext cx="9144000" cy="369332"/>
          </a:xfrm>
          <a:prstGeom prst="rect">
            <a:avLst/>
          </a:prstGeom>
          <a:noFill/>
        </p:spPr>
        <p:txBody>
          <a:bodyPr wrap="square" rtlCol="0">
            <a:spAutoFit/>
          </a:bodyPr>
          <a:lstStyle/>
          <a:p>
            <a:pPr algn="ctr"/>
            <a:r>
              <a:rPr lang="fr-FR" dirty="0"/>
              <a:t>And </a:t>
            </a:r>
            <a:r>
              <a:rPr lang="fr-FR" dirty="0" err="1"/>
              <a:t>many</a:t>
            </a:r>
            <a:r>
              <a:rPr lang="fr-FR" dirty="0"/>
              <a:t> </a:t>
            </a:r>
            <a:r>
              <a:rPr lang="fr-FR" dirty="0" err="1"/>
              <a:t>thanks</a:t>
            </a:r>
            <a:r>
              <a:rPr lang="fr-FR" dirty="0"/>
              <a:t> to Johnny de Jong and </a:t>
            </a:r>
            <a:r>
              <a:rPr lang="fr-FR" dirty="0" err="1"/>
              <a:t>BatLife</a:t>
            </a:r>
            <a:r>
              <a:rPr lang="fr-FR" dirty="0"/>
              <a:t> </a:t>
            </a:r>
            <a:r>
              <a:rPr lang="fr-FR" dirty="0" err="1"/>
              <a:t>Sweden</a:t>
            </a:r>
            <a:r>
              <a:rPr lang="fr-FR" dirty="0"/>
              <a:t> for </a:t>
            </a:r>
            <a:r>
              <a:rPr lang="fr-FR" dirty="0" err="1"/>
              <a:t>their</a:t>
            </a:r>
            <a:r>
              <a:rPr lang="fr-FR" dirty="0"/>
              <a:t> </a:t>
            </a:r>
            <a:r>
              <a:rPr lang="fr-FR" dirty="0" err="1"/>
              <a:t>kind</a:t>
            </a:r>
            <a:r>
              <a:rPr lang="fr-FR" dirty="0"/>
              <a:t> invitation!</a:t>
            </a:r>
          </a:p>
        </p:txBody>
      </p:sp>
    </p:spTree>
    <p:extLst>
      <p:ext uri="{BB962C8B-B14F-4D97-AF65-F5344CB8AC3E}">
        <p14:creationId xmlns:p14="http://schemas.microsoft.com/office/powerpoint/2010/main" val="1568125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2568C-A7A3-4FB8-97D4-309ED61E416B}"/>
              </a:ext>
            </a:extLst>
          </p:cNvPr>
          <p:cNvSpPr>
            <a:spLocks noGrp="1"/>
          </p:cNvSpPr>
          <p:nvPr>
            <p:ph type="title"/>
          </p:nvPr>
        </p:nvSpPr>
        <p:spPr/>
        <p:txBody>
          <a:bodyPr/>
          <a:lstStyle/>
          <a:p>
            <a:endParaRPr lang="fr-FR" dirty="0"/>
          </a:p>
        </p:txBody>
      </p:sp>
    </p:spTree>
    <p:extLst>
      <p:ext uri="{BB962C8B-B14F-4D97-AF65-F5344CB8AC3E}">
        <p14:creationId xmlns:p14="http://schemas.microsoft.com/office/powerpoint/2010/main" val="152681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How using auto id?</a:t>
            </a:r>
            <a:endParaRPr lang="fr-FR" dirty="0"/>
          </a:p>
        </p:txBody>
      </p:sp>
      <p:sp>
        <p:nvSpPr>
          <p:cNvPr id="7" name="ZoneTexte 6"/>
          <p:cNvSpPr txBox="1"/>
          <p:nvPr/>
        </p:nvSpPr>
        <p:spPr>
          <a:xfrm>
            <a:off x="3779912" y="4525528"/>
            <a:ext cx="3507370" cy="369332"/>
          </a:xfrm>
          <a:prstGeom prst="rect">
            <a:avLst/>
          </a:prstGeom>
          <a:noFill/>
        </p:spPr>
        <p:txBody>
          <a:bodyPr wrap="none" rtlCol="0">
            <a:spAutoFit/>
          </a:bodyPr>
          <a:lstStyle/>
          <a:p>
            <a:r>
              <a:rPr lang="fr-FR" i="1" dirty="0">
                <a:solidFill>
                  <a:srgbClr val="FF0000"/>
                </a:solidFill>
              </a:rPr>
              <a:t>Illustrations papiers </a:t>
            </a:r>
            <a:r>
              <a:rPr lang="fr-FR" i="1" dirty="0" err="1">
                <a:solidFill>
                  <a:srgbClr val="FF0000"/>
                </a:solidFill>
              </a:rPr>
              <a:t>alienor</a:t>
            </a:r>
            <a:r>
              <a:rPr lang="fr-FR" i="1" dirty="0">
                <a:solidFill>
                  <a:srgbClr val="FF0000"/>
                </a:solidFill>
              </a:rPr>
              <a:t> + </a:t>
            </a:r>
            <a:r>
              <a:rPr lang="fr-FR" i="1" dirty="0" err="1">
                <a:solidFill>
                  <a:srgbClr val="FF0000"/>
                </a:solidFill>
              </a:rPr>
              <a:t>stuart</a:t>
            </a:r>
            <a:endParaRPr lang="fr-FR" i="1" dirty="0">
              <a:solidFill>
                <a:srgbClr val="FF0000"/>
              </a:solidFil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12769" t="14786" r="14769" b="5624"/>
          <a:stretch/>
        </p:blipFill>
        <p:spPr>
          <a:xfrm>
            <a:off x="2076793" y="3001599"/>
            <a:ext cx="5303518" cy="3276696"/>
          </a:xfrm>
          <a:prstGeom prst="rect">
            <a:avLst/>
          </a:prstGeom>
        </p:spPr>
      </p:pic>
      <p:grpSp>
        <p:nvGrpSpPr>
          <p:cNvPr id="8" name="Groupe 7"/>
          <p:cNvGrpSpPr/>
          <p:nvPr/>
        </p:nvGrpSpPr>
        <p:grpSpPr>
          <a:xfrm>
            <a:off x="2784160" y="1886355"/>
            <a:ext cx="1198685" cy="1034009"/>
            <a:chOff x="3505200" y="2780928"/>
            <a:chExt cx="1198685" cy="1034009"/>
          </a:xfrm>
        </p:grpSpPr>
        <p:pic>
          <p:nvPicPr>
            <p:cNvPr id="9" name="Picture 3"/>
            <p:cNvPicPr>
              <a:picLocks noChangeAspect="1" noChangeArrowheads="1"/>
            </p:cNvPicPr>
            <p:nvPr/>
          </p:nvPicPr>
          <p:blipFill rotWithShape="1">
            <a:blip r:embed="rId4" cstate="print"/>
            <a:srcRect t="23465" r="76611" b="17406"/>
            <a:stretch/>
          </p:blipFill>
          <p:spPr bwMode="auto">
            <a:xfrm>
              <a:off x="3505200" y="2780928"/>
              <a:ext cx="1198685" cy="1034009"/>
            </a:xfrm>
            <a:prstGeom prst="rect">
              <a:avLst/>
            </a:prstGeom>
            <a:noFill/>
            <a:ln w="9525">
              <a:noFill/>
              <a:miter lim="800000"/>
              <a:headEnd/>
              <a:tailEnd/>
            </a:ln>
          </p:spPr>
        </p:pic>
        <p:sp>
          <p:nvSpPr>
            <p:cNvPr id="10" name="Forme libre 9"/>
            <p:cNvSpPr/>
            <p:nvPr/>
          </p:nvSpPr>
          <p:spPr>
            <a:xfrm>
              <a:off x="3897527" y="3068960"/>
              <a:ext cx="361737" cy="457200"/>
            </a:xfrm>
            <a:custGeom>
              <a:avLst/>
              <a:gdLst>
                <a:gd name="connsiteX0" fmla="*/ 0 w 361737"/>
                <a:gd name="connsiteY0" fmla="*/ 0 h 457200"/>
                <a:gd name="connsiteX1" fmla="*/ 8793 w 361737"/>
                <a:gd name="connsiteY1" fmla="*/ 140677 h 457200"/>
                <a:gd name="connsiteX2" fmla="*/ 26377 w 361737"/>
                <a:gd name="connsiteY2" fmla="*/ 219808 h 457200"/>
                <a:gd name="connsiteX3" fmla="*/ 61546 w 361737"/>
                <a:gd name="connsiteY3" fmla="*/ 298939 h 457200"/>
                <a:gd name="connsiteX4" fmla="*/ 87923 w 361737"/>
                <a:gd name="connsiteY4" fmla="*/ 325316 h 457200"/>
                <a:gd name="connsiteX5" fmla="*/ 140677 w 361737"/>
                <a:gd name="connsiteY5" fmla="*/ 360485 h 457200"/>
                <a:gd name="connsiteX6" fmla="*/ 193431 w 361737"/>
                <a:gd name="connsiteY6" fmla="*/ 395654 h 457200"/>
                <a:gd name="connsiteX7" fmla="*/ 219808 w 361737"/>
                <a:gd name="connsiteY7" fmla="*/ 413239 h 457200"/>
                <a:gd name="connsiteX8" fmla="*/ 272562 w 361737"/>
                <a:gd name="connsiteY8" fmla="*/ 430823 h 457200"/>
                <a:gd name="connsiteX9" fmla="*/ 298939 w 361737"/>
                <a:gd name="connsiteY9" fmla="*/ 439616 h 457200"/>
                <a:gd name="connsiteX10" fmla="*/ 360485 w 361737"/>
                <a:gd name="connsiteY10" fmla="*/ 448408 h 457200"/>
                <a:gd name="connsiteX11" fmla="*/ 360485 w 361737"/>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37" h="457200">
                  <a:moveTo>
                    <a:pt x="0" y="0"/>
                  </a:moveTo>
                  <a:cubicBezTo>
                    <a:pt x="2931" y="46892"/>
                    <a:pt x="4338" y="93905"/>
                    <a:pt x="8793" y="140677"/>
                  </a:cubicBezTo>
                  <a:cubicBezTo>
                    <a:pt x="9960" y="152935"/>
                    <a:pt x="22042" y="205358"/>
                    <a:pt x="26377" y="219808"/>
                  </a:cubicBezTo>
                  <a:cubicBezTo>
                    <a:pt x="37159" y="255747"/>
                    <a:pt x="39464" y="272440"/>
                    <a:pt x="61546" y="298939"/>
                  </a:cubicBezTo>
                  <a:cubicBezTo>
                    <a:pt x="69506" y="308491"/>
                    <a:pt x="78108" y="317682"/>
                    <a:pt x="87923" y="325316"/>
                  </a:cubicBezTo>
                  <a:cubicBezTo>
                    <a:pt x="104605" y="338291"/>
                    <a:pt x="123092" y="348762"/>
                    <a:pt x="140677" y="360485"/>
                  </a:cubicBezTo>
                  <a:lnTo>
                    <a:pt x="193431" y="395654"/>
                  </a:lnTo>
                  <a:cubicBezTo>
                    <a:pt x="202223" y="401516"/>
                    <a:pt x="209783" y="409897"/>
                    <a:pt x="219808" y="413239"/>
                  </a:cubicBezTo>
                  <a:lnTo>
                    <a:pt x="272562" y="430823"/>
                  </a:lnTo>
                  <a:cubicBezTo>
                    <a:pt x="281354" y="433754"/>
                    <a:pt x="289764" y="438305"/>
                    <a:pt x="298939" y="439616"/>
                  </a:cubicBezTo>
                  <a:cubicBezTo>
                    <a:pt x="319454" y="442547"/>
                    <a:pt x="340559" y="442715"/>
                    <a:pt x="360485" y="448408"/>
                  </a:cubicBezTo>
                  <a:cubicBezTo>
                    <a:pt x="363303" y="449213"/>
                    <a:pt x="360485" y="454269"/>
                    <a:pt x="360485" y="45720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11" name="Groupe 10"/>
          <p:cNvGrpSpPr/>
          <p:nvPr/>
        </p:nvGrpSpPr>
        <p:grpSpPr>
          <a:xfrm>
            <a:off x="254049" y="1864751"/>
            <a:ext cx="1356946" cy="1047750"/>
            <a:chOff x="-4107898" y="2815897"/>
            <a:chExt cx="1356946" cy="1047750"/>
          </a:xfrm>
        </p:grpSpPr>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64474"/>
            <a:stretch/>
          </p:blipFill>
          <p:spPr bwMode="auto">
            <a:xfrm>
              <a:off x="-4107898" y="2815897"/>
              <a:ext cx="1356946"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llipse 12"/>
            <p:cNvSpPr/>
            <p:nvPr/>
          </p:nvSpPr>
          <p:spPr>
            <a:xfrm>
              <a:off x="-3835450" y="3159528"/>
              <a:ext cx="458449" cy="32544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4" name="ZoneTexte 13"/>
          <p:cNvSpPr txBox="1"/>
          <p:nvPr/>
        </p:nvSpPr>
        <p:spPr>
          <a:xfrm>
            <a:off x="1653446" y="1864751"/>
            <a:ext cx="1078420" cy="1077218"/>
          </a:xfrm>
          <a:prstGeom prst="rect">
            <a:avLst/>
          </a:prstGeom>
          <a:noFill/>
        </p:spPr>
        <p:txBody>
          <a:bodyPr wrap="square" rtlCol="0">
            <a:spAutoFit/>
          </a:bodyPr>
          <a:lstStyle/>
          <a:p>
            <a:pPr algn="ctr"/>
            <a:r>
              <a:rPr lang="fr-FR" sz="1600" b="1" dirty="0" err="1"/>
              <a:t>Generic</a:t>
            </a:r>
            <a:r>
              <a:rPr lang="fr-FR" sz="1600" b="1" dirty="0"/>
              <a:t> time/</a:t>
            </a:r>
            <a:r>
              <a:rPr lang="fr-FR" sz="1600" b="1" dirty="0" err="1"/>
              <a:t>freq</a:t>
            </a:r>
            <a:r>
              <a:rPr lang="fr-FR" sz="1600" b="1" dirty="0"/>
              <a:t>. segmentation</a:t>
            </a:r>
          </a:p>
        </p:txBody>
      </p:sp>
      <p:sp>
        <p:nvSpPr>
          <p:cNvPr id="15" name="ZoneTexte 14"/>
          <p:cNvSpPr txBox="1"/>
          <p:nvPr/>
        </p:nvSpPr>
        <p:spPr>
          <a:xfrm>
            <a:off x="254049" y="3545628"/>
            <a:ext cx="1771784" cy="1569660"/>
          </a:xfrm>
          <a:prstGeom prst="rect">
            <a:avLst/>
          </a:prstGeom>
          <a:noFill/>
        </p:spPr>
        <p:txBody>
          <a:bodyPr wrap="square" rtlCol="0">
            <a:spAutoFit/>
          </a:bodyPr>
          <a:lstStyle/>
          <a:p>
            <a:r>
              <a:rPr lang="fr-FR" sz="1600" b="1" dirty="0" err="1"/>
              <a:t>Extracting</a:t>
            </a:r>
            <a:r>
              <a:rPr lang="fr-FR" sz="1600" b="1" dirty="0"/>
              <a:t> 271 </a:t>
            </a:r>
            <a:r>
              <a:rPr lang="fr-FR" sz="1600" b="1" dirty="0" err="1"/>
              <a:t>numerical</a:t>
            </a:r>
            <a:r>
              <a:rPr lang="fr-FR" sz="1600" b="1" dirty="0"/>
              <a:t> </a:t>
            </a:r>
            <a:r>
              <a:rPr lang="fr-FR" sz="1600" b="1" dirty="0" err="1"/>
              <a:t>features</a:t>
            </a:r>
            <a:r>
              <a:rPr lang="fr-FR" sz="1600" b="1" dirty="0"/>
              <a:t> </a:t>
            </a:r>
            <a:r>
              <a:rPr lang="fr-FR" sz="1600" dirty="0"/>
              <a:t>per </a:t>
            </a:r>
            <a:r>
              <a:rPr lang="fr-FR" sz="1600" dirty="0" err="1"/>
              <a:t>event</a:t>
            </a:r>
            <a:r>
              <a:rPr lang="fr-FR" sz="1600" dirty="0"/>
              <a:t>, </a:t>
            </a:r>
            <a:r>
              <a:rPr lang="fr-FR" sz="1600" dirty="0" err="1"/>
              <a:t>describing</a:t>
            </a:r>
            <a:r>
              <a:rPr lang="fr-FR" sz="1600" dirty="0"/>
              <a:t> </a:t>
            </a:r>
            <a:r>
              <a:rPr lang="fr-FR" sz="1600" dirty="0" err="1"/>
              <a:t>frequency</a:t>
            </a:r>
            <a:r>
              <a:rPr lang="fr-FR" sz="1600" dirty="0"/>
              <a:t> / amplitude / </a:t>
            </a:r>
            <a:r>
              <a:rPr lang="fr-FR" sz="1600" dirty="0" err="1"/>
              <a:t>rythm</a:t>
            </a:r>
            <a:endParaRPr lang="fr-FR" sz="1600" dirty="0"/>
          </a:p>
        </p:txBody>
      </p:sp>
      <p:pic>
        <p:nvPicPr>
          <p:cNvPr id="16" name="Image 15"/>
          <p:cNvPicPr>
            <a:picLocks noChangeAspect="1"/>
          </p:cNvPicPr>
          <p:nvPr/>
        </p:nvPicPr>
        <p:blipFill rotWithShape="1">
          <a:blip r:embed="rId6"/>
          <a:srcRect l="411" t="6654" r="3983"/>
          <a:stretch/>
        </p:blipFill>
        <p:spPr>
          <a:xfrm>
            <a:off x="4900395" y="1800952"/>
            <a:ext cx="4061012" cy="1111549"/>
          </a:xfrm>
          <a:prstGeom prst="rect">
            <a:avLst/>
          </a:prstGeom>
        </p:spPr>
      </p:pic>
      <p:sp>
        <p:nvSpPr>
          <p:cNvPr id="17" name="ZoneTexte 16"/>
          <p:cNvSpPr txBox="1"/>
          <p:nvPr/>
        </p:nvSpPr>
        <p:spPr>
          <a:xfrm>
            <a:off x="7380311" y="3116453"/>
            <a:ext cx="1761770" cy="1569660"/>
          </a:xfrm>
          <a:prstGeom prst="rect">
            <a:avLst/>
          </a:prstGeom>
          <a:noFill/>
        </p:spPr>
        <p:txBody>
          <a:bodyPr wrap="square" rtlCol="0">
            <a:spAutoFit/>
          </a:bodyPr>
          <a:lstStyle/>
          <a:p>
            <a:r>
              <a:rPr lang="fr-FR" sz="1600" dirty="0" err="1"/>
              <a:t>Graphical</a:t>
            </a:r>
            <a:r>
              <a:rPr lang="fr-FR" sz="1600" dirty="0"/>
              <a:t> interface to </a:t>
            </a:r>
            <a:r>
              <a:rPr lang="fr-FR" sz="1600" b="1" dirty="0" err="1"/>
              <a:t>quickly</a:t>
            </a:r>
            <a:r>
              <a:rPr lang="fr-FR" sz="1600" b="1" dirty="0"/>
              <a:t> label </a:t>
            </a:r>
            <a:r>
              <a:rPr lang="fr-FR" sz="1600" dirty="0" err="1"/>
              <a:t>sound</a:t>
            </a:r>
            <a:r>
              <a:rPr lang="fr-FR" sz="1600" dirty="0"/>
              <a:t> </a:t>
            </a:r>
            <a:r>
              <a:rPr lang="fr-FR" sz="1600" dirty="0" err="1"/>
              <a:t>events</a:t>
            </a:r>
            <a:endParaRPr lang="fr-FR" sz="1600" dirty="0"/>
          </a:p>
          <a:p>
            <a:pPr marL="285750" indent="-285750">
              <a:buFont typeface="Symbol" panose="05050102010706020507" pitchFamily="18" charset="2"/>
              <a:buChar char="Þ"/>
            </a:pPr>
            <a:r>
              <a:rPr lang="en-US" sz="1600" b="1" dirty="0"/>
              <a:t>1 115 909 to date / 21365 files</a:t>
            </a:r>
            <a:endParaRPr lang="fr-FR" sz="1600" b="1" dirty="0"/>
          </a:p>
        </p:txBody>
      </p:sp>
      <p:cxnSp>
        <p:nvCxnSpPr>
          <p:cNvPr id="18" name="Connecteur droit avec flèche 17"/>
          <p:cNvCxnSpPr/>
          <p:nvPr/>
        </p:nvCxnSpPr>
        <p:spPr>
          <a:xfrm flipH="1">
            <a:off x="6891660" y="4141903"/>
            <a:ext cx="437691" cy="14977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p:cNvCxnSpPr>
            <a:stCxn id="14" idx="2"/>
          </p:cNvCxnSpPr>
          <p:nvPr/>
        </p:nvCxnSpPr>
        <p:spPr>
          <a:xfrm>
            <a:off x="2192656" y="2941969"/>
            <a:ext cx="465190" cy="1025017"/>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p:cNvCxnSpPr/>
          <p:nvPr/>
        </p:nvCxnSpPr>
        <p:spPr>
          <a:xfrm>
            <a:off x="1653446" y="4141903"/>
            <a:ext cx="1078420" cy="3992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20"/>
          <p:cNvCxnSpPr>
            <a:stCxn id="16" idx="2"/>
          </p:cNvCxnSpPr>
          <p:nvPr/>
        </p:nvCxnSpPr>
        <p:spPr>
          <a:xfrm flipH="1">
            <a:off x="6748299" y="2912501"/>
            <a:ext cx="182602" cy="87944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26" name="ZoneTexte 25"/>
          <p:cNvSpPr txBox="1"/>
          <p:nvPr/>
        </p:nvSpPr>
        <p:spPr>
          <a:xfrm>
            <a:off x="4740486" y="6334780"/>
            <a:ext cx="2244076" cy="307777"/>
          </a:xfrm>
          <a:prstGeom prst="rect">
            <a:avLst/>
          </a:prstGeom>
          <a:noFill/>
        </p:spPr>
        <p:txBody>
          <a:bodyPr wrap="square" rtlCol="0">
            <a:spAutoFit/>
          </a:bodyPr>
          <a:lstStyle/>
          <a:p>
            <a:r>
              <a:rPr lang="fr-FR" sz="1400" i="1" dirty="0"/>
              <a:t>Bas et al. (2017) JORS</a:t>
            </a:r>
          </a:p>
        </p:txBody>
      </p:sp>
      <p:sp>
        <p:nvSpPr>
          <p:cNvPr id="28" name="Espace réservé du contenu 2"/>
          <p:cNvSpPr>
            <a:spLocks noGrp="1"/>
          </p:cNvSpPr>
          <p:nvPr>
            <p:ph idx="1"/>
          </p:nvPr>
        </p:nvSpPr>
        <p:spPr>
          <a:xfrm>
            <a:off x="457200" y="1196752"/>
            <a:ext cx="8229600" cy="4857403"/>
          </a:xfrm>
        </p:spPr>
        <p:txBody>
          <a:bodyPr>
            <a:normAutofit/>
          </a:bodyPr>
          <a:lstStyle/>
          <a:p>
            <a:r>
              <a:rPr lang="fr-FR" dirty="0"/>
              <a:t>The </a:t>
            </a:r>
            <a:r>
              <a:rPr lang="fr-FR" dirty="0" err="1"/>
              <a:t>example</a:t>
            </a:r>
            <a:r>
              <a:rPr lang="fr-FR" dirty="0"/>
              <a:t> of </a:t>
            </a:r>
            <a:r>
              <a:rPr lang="fr-FR" dirty="0" err="1"/>
              <a:t>Tadarida</a:t>
            </a:r>
            <a:r>
              <a:rPr lang="fr-FR" dirty="0"/>
              <a:t> open software</a:t>
            </a:r>
          </a:p>
          <a:p>
            <a:endParaRPr lang="fr-FR" sz="1600" dirty="0">
              <a:solidFill>
                <a:srgbClr val="FF0000"/>
              </a:solidFill>
            </a:endParaRPr>
          </a:p>
        </p:txBody>
      </p:sp>
    </p:spTree>
    <p:extLst>
      <p:ext uri="{BB962C8B-B14F-4D97-AF65-F5344CB8AC3E}">
        <p14:creationId xmlns:p14="http://schemas.microsoft.com/office/powerpoint/2010/main" val="2229623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How using auto id?</a:t>
            </a:r>
            <a:endParaRPr lang="fr-FR" dirty="0"/>
          </a:p>
        </p:txBody>
      </p:sp>
      <p:sp>
        <p:nvSpPr>
          <p:cNvPr id="7" name="ZoneTexte 6"/>
          <p:cNvSpPr txBox="1"/>
          <p:nvPr/>
        </p:nvSpPr>
        <p:spPr>
          <a:xfrm>
            <a:off x="3779912" y="4525528"/>
            <a:ext cx="3507370" cy="369332"/>
          </a:xfrm>
          <a:prstGeom prst="rect">
            <a:avLst/>
          </a:prstGeom>
          <a:noFill/>
        </p:spPr>
        <p:txBody>
          <a:bodyPr wrap="none" rtlCol="0">
            <a:spAutoFit/>
          </a:bodyPr>
          <a:lstStyle/>
          <a:p>
            <a:r>
              <a:rPr lang="fr-FR" i="1" dirty="0">
                <a:solidFill>
                  <a:srgbClr val="FF0000"/>
                </a:solidFill>
              </a:rPr>
              <a:t>Illustrations papiers </a:t>
            </a:r>
            <a:r>
              <a:rPr lang="fr-FR" i="1" dirty="0" err="1">
                <a:solidFill>
                  <a:srgbClr val="FF0000"/>
                </a:solidFill>
              </a:rPr>
              <a:t>alienor</a:t>
            </a:r>
            <a:r>
              <a:rPr lang="fr-FR" i="1" dirty="0">
                <a:solidFill>
                  <a:srgbClr val="FF0000"/>
                </a:solidFill>
              </a:rPr>
              <a:t> + </a:t>
            </a:r>
            <a:r>
              <a:rPr lang="fr-FR" i="1" dirty="0" err="1">
                <a:solidFill>
                  <a:srgbClr val="FF0000"/>
                </a:solidFill>
              </a:rPr>
              <a:t>stuart</a:t>
            </a:r>
            <a:endParaRPr lang="fr-FR" i="1" dirty="0">
              <a:solidFill>
                <a:srgbClr val="FF0000"/>
              </a:solidFil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12769" t="14786" r="14769" b="5624"/>
          <a:stretch/>
        </p:blipFill>
        <p:spPr>
          <a:xfrm>
            <a:off x="2076793" y="3001599"/>
            <a:ext cx="5303518" cy="3276696"/>
          </a:xfrm>
          <a:prstGeom prst="rect">
            <a:avLst/>
          </a:prstGeom>
        </p:spPr>
      </p:pic>
      <p:grpSp>
        <p:nvGrpSpPr>
          <p:cNvPr id="8" name="Groupe 7"/>
          <p:cNvGrpSpPr/>
          <p:nvPr/>
        </p:nvGrpSpPr>
        <p:grpSpPr>
          <a:xfrm>
            <a:off x="2784160" y="1886355"/>
            <a:ext cx="1198685" cy="1034009"/>
            <a:chOff x="3505200" y="2780928"/>
            <a:chExt cx="1198685" cy="1034009"/>
          </a:xfrm>
        </p:grpSpPr>
        <p:pic>
          <p:nvPicPr>
            <p:cNvPr id="9" name="Picture 3"/>
            <p:cNvPicPr>
              <a:picLocks noChangeAspect="1" noChangeArrowheads="1"/>
            </p:cNvPicPr>
            <p:nvPr/>
          </p:nvPicPr>
          <p:blipFill rotWithShape="1">
            <a:blip r:embed="rId4" cstate="print"/>
            <a:srcRect t="23465" r="76611" b="17406"/>
            <a:stretch/>
          </p:blipFill>
          <p:spPr bwMode="auto">
            <a:xfrm>
              <a:off x="3505200" y="2780928"/>
              <a:ext cx="1198685" cy="1034009"/>
            </a:xfrm>
            <a:prstGeom prst="rect">
              <a:avLst/>
            </a:prstGeom>
            <a:noFill/>
            <a:ln w="9525">
              <a:noFill/>
              <a:miter lim="800000"/>
              <a:headEnd/>
              <a:tailEnd/>
            </a:ln>
          </p:spPr>
        </p:pic>
        <p:sp>
          <p:nvSpPr>
            <p:cNvPr id="10" name="Forme libre 9"/>
            <p:cNvSpPr/>
            <p:nvPr/>
          </p:nvSpPr>
          <p:spPr>
            <a:xfrm>
              <a:off x="3897527" y="3068960"/>
              <a:ext cx="361737" cy="457200"/>
            </a:xfrm>
            <a:custGeom>
              <a:avLst/>
              <a:gdLst>
                <a:gd name="connsiteX0" fmla="*/ 0 w 361737"/>
                <a:gd name="connsiteY0" fmla="*/ 0 h 457200"/>
                <a:gd name="connsiteX1" fmla="*/ 8793 w 361737"/>
                <a:gd name="connsiteY1" fmla="*/ 140677 h 457200"/>
                <a:gd name="connsiteX2" fmla="*/ 26377 w 361737"/>
                <a:gd name="connsiteY2" fmla="*/ 219808 h 457200"/>
                <a:gd name="connsiteX3" fmla="*/ 61546 w 361737"/>
                <a:gd name="connsiteY3" fmla="*/ 298939 h 457200"/>
                <a:gd name="connsiteX4" fmla="*/ 87923 w 361737"/>
                <a:gd name="connsiteY4" fmla="*/ 325316 h 457200"/>
                <a:gd name="connsiteX5" fmla="*/ 140677 w 361737"/>
                <a:gd name="connsiteY5" fmla="*/ 360485 h 457200"/>
                <a:gd name="connsiteX6" fmla="*/ 193431 w 361737"/>
                <a:gd name="connsiteY6" fmla="*/ 395654 h 457200"/>
                <a:gd name="connsiteX7" fmla="*/ 219808 w 361737"/>
                <a:gd name="connsiteY7" fmla="*/ 413239 h 457200"/>
                <a:gd name="connsiteX8" fmla="*/ 272562 w 361737"/>
                <a:gd name="connsiteY8" fmla="*/ 430823 h 457200"/>
                <a:gd name="connsiteX9" fmla="*/ 298939 w 361737"/>
                <a:gd name="connsiteY9" fmla="*/ 439616 h 457200"/>
                <a:gd name="connsiteX10" fmla="*/ 360485 w 361737"/>
                <a:gd name="connsiteY10" fmla="*/ 448408 h 457200"/>
                <a:gd name="connsiteX11" fmla="*/ 360485 w 361737"/>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37" h="457200">
                  <a:moveTo>
                    <a:pt x="0" y="0"/>
                  </a:moveTo>
                  <a:cubicBezTo>
                    <a:pt x="2931" y="46892"/>
                    <a:pt x="4338" y="93905"/>
                    <a:pt x="8793" y="140677"/>
                  </a:cubicBezTo>
                  <a:cubicBezTo>
                    <a:pt x="9960" y="152935"/>
                    <a:pt x="22042" y="205358"/>
                    <a:pt x="26377" y="219808"/>
                  </a:cubicBezTo>
                  <a:cubicBezTo>
                    <a:pt x="37159" y="255747"/>
                    <a:pt x="39464" y="272440"/>
                    <a:pt x="61546" y="298939"/>
                  </a:cubicBezTo>
                  <a:cubicBezTo>
                    <a:pt x="69506" y="308491"/>
                    <a:pt x="78108" y="317682"/>
                    <a:pt x="87923" y="325316"/>
                  </a:cubicBezTo>
                  <a:cubicBezTo>
                    <a:pt x="104605" y="338291"/>
                    <a:pt x="123092" y="348762"/>
                    <a:pt x="140677" y="360485"/>
                  </a:cubicBezTo>
                  <a:lnTo>
                    <a:pt x="193431" y="395654"/>
                  </a:lnTo>
                  <a:cubicBezTo>
                    <a:pt x="202223" y="401516"/>
                    <a:pt x="209783" y="409897"/>
                    <a:pt x="219808" y="413239"/>
                  </a:cubicBezTo>
                  <a:lnTo>
                    <a:pt x="272562" y="430823"/>
                  </a:lnTo>
                  <a:cubicBezTo>
                    <a:pt x="281354" y="433754"/>
                    <a:pt x="289764" y="438305"/>
                    <a:pt x="298939" y="439616"/>
                  </a:cubicBezTo>
                  <a:cubicBezTo>
                    <a:pt x="319454" y="442547"/>
                    <a:pt x="340559" y="442715"/>
                    <a:pt x="360485" y="448408"/>
                  </a:cubicBezTo>
                  <a:cubicBezTo>
                    <a:pt x="363303" y="449213"/>
                    <a:pt x="360485" y="454269"/>
                    <a:pt x="360485" y="45720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11" name="Groupe 10"/>
          <p:cNvGrpSpPr/>
          <p:nvPr/>
        </p:nvGrpSpPr>
        <p:grpSpPr>
          <a:xfrm>
            <a:off x="254049" y="1864751"/>
            <a:ext cx="1356946" cy="1047750"/>
            <a:chOff x="-4107898" y="2815897"/>
            <a:chExt cx="1356946" cy="1047750"/>
          </a:xfrm>
        </p:grpSpPr>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64474"/>
            <a:stretch/>
          </p:blipFill>
          <p:spPr bwMode="auto">
            <a:xfrm>
              <a:off x="-4107898" y="2815897"/>
              <a:ext cx="1356946"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llipse 12"/>
            <p:cNvSpPr/>
            <p:nvPr/>
          </p:nvSpPr>
          <p:spPr>
            <a:xfrm>
              <a:off x="-3835450" y="3159528"/>
              <a:ext cx="458449" cy="32544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4" name="ZoneTexte 13"/>
          <p:cNvSpPr txBox="1"/>
          <p:nvPr/>
        </p:nvSpPr>
        <p:spPr>
          <a:xfrm>
            <a:off x="1653446" y="1864751"/>
            <a:ext cx="1078420" cy="1077218"/>
          </a:xfrm>
          <a:prstGeom prst="rect">
            <a:avLst/>
          </a:prstGeom>
          <a:noFill/>
        </p:spPr>
        <p:txBody>
          <a:bodyPr wrap="square" rtlCol="0">
            <a:spAutoFit/>
          </a:bodyPr>
          <a:lstStyle/>
          <a:p>
            <a:pPr algn="ctr"/>
            <a:r>
              <a:rPr lang="fr-FR" sz="1600" b="1" dirty="0" err="1"/>
              <a:t>Generic</a:t>
            </a:r>
            <a:r>
              <a:rPr lang="fr-FR" sz="1600" b="1" dirty="0"/>
              <a:t> time/</a:t>
            </a:r>
            <a:r>
              <a:rPr lang="fr-FR" sz="1600" b="1" dirty="0" err="1"/>
              <a:t>freq</a:t>
            </a:r>
            <a:r>
              <a:rPr lang="fr-FR" sz="1600" b="1" dirty="0"/>
              <a:t>. segmentation</a:t>
            </a:r>
          </a:p>
        </p:txBody>
      </p:sp>
      <p:sp>
        <p:nvSpPr>
          <p:cNvPr id="15" name="ZoneTexte 14"/>
          <p:cNvSpPr txBox="1"/>
          <p:nvPr/>
        </p:nvSpPr>
        <p:spPr>
          <a:xfrm>
            <a:off x="254049" y="3545628"/>
            <a:ext cx="1771784" cy="1569660"/>
          </a:xfrm>
          <a:prstGeom prst="rect">
            <a:avLst/>
          </a:prstGeom>
          <a:noFill/>
        </p:spPr>
        <p:txBody>
          <a:bodyPr wrap="square" rtlCol="0">
            <a:spAutoFit/>
          </a:bodyPr>
          <a:lstStyle/>
          <a:p>
            <a:r>
              <a:rPr lang="fr-FR" sz="1600" b="1" dirty="0" err="1"/>
              <a:t>Extracting</a:t>
            </a:r>
            <a:r>
              <a:rPr lang="fr-FR" sz="1600" b="1" dirty="0"/>
              <a:t> 271 </a:t>
            </a:r>
            <a:r>
              <a:rPr lang="fr-FR" sz="1600" b="1" dirty="0" err="1"/>
              <a:t>numerical</a:t>
            </a:r>
            <a:r>
              <a:rPr lang="fr-FR" sz="1600" b="1" dirty="0"/>
              <a:t> </a:t>
            </a:r>
            <a:r>
              <a:rPr lang="fr-FR" sz="1600" b="1" dirty="0" err="1"/>
              <a:t>features</a:t>
            </a:r>
            <a:r>
              <a:rPr lang="fr-FR" sz="1600" b="1" dirty="0"/>
              <a:t> </a:t>
            </a:r>
            <a:r>
              <a:rPr lang="fr-FR" sz="1600" dirty="0"/>
              <a:t>per </a:t>
            </a:r>
            <a:r>
              <a:rPr lang="fr-FR" sz="1600" dirty="0" err="1"/>
              <a:t>event</a:t>
            </a:r>
            <a:r>
              <a:rPr lang="fr-FR" sz="1600" dirty="0"/>
              <a:t>, </a:t>
            </a:r>
            <a:r>
              <a:rPr lang="fr-FR" sz="1600" dirty="0" err="1"/>
              <a:t>describing</a:t>
            </a:r>
            <a:r>
              <a:rPr lang="fr-FR" sz="1600" dirty="0"/>
              <a:t> </a:t>
            </a:r>
            <a:r>
              <a:rPr lang="fr-FR" sz="1600" dirty="0" err="1"/>
              <a:t>frequency</a:t>
            </a:r>
            <a:r>
              <a:rPr lang="fr-FR" sz="1600" dirty="0"/>
              <a:t> / amplitude / </a:t>
            </a:r>
            <a:r>
              <a:rPr lang="fr-FR" sz="1600" dirty="0" err="1"/>
              <a:t>rythm</a:t>
            </a:r>
            <a:endParaRPr lang="fr-FR" sz="1600" dirty="0"/>
          </a:p>
        </p:txBody>
      </p:sp>
      <p:pic>
        <p:nvPicPr>
          <p:cNvPr id="16" name="Image 15"/>
          <p:cNvPicPr>
            <a:picLocks noChangeAspect="1"/>
          </p:cNvPicPr>
          <p:nvPr/>
        </p:nvPicPr>
        <p:blipFill rotWithShape="1">
          <a:blip r:embed="rId6"/>
          <a:srcRect l="411" t="6654" r="3983"/>
          <a:stretch/>
        </p:blipFill>
        <p:spPr>
          <a:xfrm>
            <a:off x="4900395" y="1800952"/>
            <a:ext cx="4061012" cy="1111549"/>
          </a:xfrm>
          <a:prstGeom prst="rect">
            <a:avLst/>
          </a:prstGeom>
        </p:spPr>
      </p:pic>
      <p:sp>
        <p:nvSpPr>
          <p:cNvPr id="17" name="ZoneTexte 16"/>
          <p:cNvSpPr txBox="1"/>
          <p:nvPr/>
        </p:nvSpPr>
        <p:spPr>
          <a:xfrm>
            <a:off x="7380311" y="3116453"/>
            <a:ext cx="1761770" cy="1569660"/>
          </a:xfrm>
          <a:prstGeom prst="rect">
            <a:avLst/>
          </a:prstGeom>
          <a:noFill/>
        </p:spPr>
        <p:txBody>
          <a:bodyPr wrap="square" rtlCol="0">
            <a:spAutoFit/>
          </a:bodyPr>
          <a:lstStyle/>
          <a:p>
            <a:r>
              <a:rPr lang="fr-FR" sz="1600" dirty="0" err="1"/>
              <a:t>Graphical</a:t>
            </a:r>
            <a:r>
              <a:rPr lang="fr-FR" sz="1600" dirty="0"/>
              <a:t> interface to </a:t>
            </a:r>
            <a:r>
              <a:rPr lang="fr-FR" sz="1600" b="1" dirty="0" err="1"/>
              <a:t>quickly</a:t>
            </a:r>
            <a:r>
              <a:rPr lang="fr-FR" sz="1600" b="1" dirty="0"/>
              <a:t> label </a:t>
            </a:r>
            <a:r>
              <a:rPr lang="fr-FR" sz="1600" dirty="0" err="1"/>
              <a:t>sound</a:t>
            </a:r>
            <a:r>
              <a:rPr lang="fr-FR" sz="1600" dirty="0"/>
              <a:t> </a:t>
            </a:r>
            <a:r>
              <a:rPr lang="fr-FR" sz="1600" dirty="0" err="1"/>
              <a:t>events</a:t>
            </a:r>
            <a:endParaRPr lang="fr-FR" sz="1600" dirty="0"/>
          </a:p>
          <a:p>
            <a:pPr marL="285750" indent="-285750">
              <a:buFont typeface="Symbol" panose="05050102010706020507" pitchFamily="18" charset="2"/>
              <a:buChar char="Þ"/>
            </a:pPr>
            <a:r>
              <a:rPr lang="en-US" sz="1600" b="1" dirty="0"/>
              <a:t>1 115 909 to date / 21365 files</a:t>
            </a:r>
            <a:endParaRPr lang="fr-FR" sz="1600" b="1" dirty="0"/>
          </a:p>
        </p:txBody>
      </p:sp>
      <p:cxnSp>
        <p:nvCxnSpPr>
          <p:cNvPr id="18" name="Connecteur droit avec flèche 17"/>
          <p:cNvCxnSpPr/>
          <p:nvPr/>
        </p:nvCxnSpPr>
        <p:spPr>
          <a:xfrm flipH="1">
            <a:off x="6891660" y="4141903"/>
            <a:ext cx="437691" cy="14977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p:cNvCxnSpPr>
            <a:stCxn id="14" idx="2"/>
          </p:cNvCxnSpPr>
          <p:nvPr/>
        </p:nvCxnSpPr>
        <p:spPr>
          <a:xfrm>
            <a:off x="2192656" y="2941969"/>
            <a:ext cx="465190" cy="1025017"/>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p:cNvCxnSpPr/>
          <p:nvPr/>
        </p:nvCxnSpPr>
        <p:spPr>
          <a:xfrm>
            <a:off x="1653446" y="4141903"/>
            <a:ext cx="1078420" cy="3992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20"/>
          <p:cNvCxnSpPr>
            <a:stCxn id="16" idx="2"/>
          </p:cNvCxnSpPr>
          <p:nvPr/>
        </p:nvCxnSpPr>
        <p:spPr>
          <a:xfrm flipH="1">
            <a:off x="6748299" y="2912501"/>
            <a:ext cx="182602" cy="87944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26" name="ZoneTexte 25"/>
          <p:cNvSpPr txBox="1"/>
          <p:nvPr/>
        </p:nvSpPr>
        <p:spPr>
          <a:xfrm>
            <a:off x="4740486" y="6334780"/>
            <a:ext cx="2244076" cy="307777"/>
          </a:xfrm>
          <a:prstGeom prst="rect">
            <a:avLst/>
          </a:prstGeom>
          <a:noFill/>
        </p:spPr>
        <p:txBody>
          <a:bodyPr wrap="square" rtlCol="0">
            <a:spAutoFit/>
          </a:bodyPr>
          <a:lstStyle/>
          <a:p>
            <a:r>
              <a:rPr lang="fr-FR" sz="1400" i="1" dirty="0"/>
              <a:t>Bas et al. (2017) JORS</a:t>
            </a:r>
          </a:p>
        </p:txBody>
      </p:sp>
      <p:sp>
        <p:nvSpPr>
          <p:cNvPr id="28" name="Espace réservé du contenu 2"/>
          <p:cNvSpPr>
            <a:spLocks noGrp="1"/>
          </p:cNvSpPr>
          <p:nvPr>
            <p:ph idx="1"/>
          </p:nvPr>
        </p:nvSpPr>
        <p:spPr>
          <a:xfrm>
            <a:off x="457200" y="1196752"/>
            <a:ext cx="8229600" cy="4857403"/>
          </a:xfrm>
        </p:spPr>
        <p:txBody>
          <a:bodyPr>
            <a:normAutofit/>
          </a:bodyPr>
          <a:lstStyle/>
          <a:p>
            <a:r>
              <a:rPr lang="fr-FR" dirty="0"/>
              <a:t>The </a:t>
            </a:r>
            <a:r>
              <a:rPr lang="fr-FR" dirty="0" err="1"/>
              <a:t>example</a:t>
            </a:r>
            <a:r>
              <a:rPr lang="fr-FR" dirty="0"/>
              <a:t> of </a:t>
            </a:r>
            <a:r>
              <a:rPr lang="fr-FR" dirty="0" err="1"/>
              <a:t>Tadarida</a:t>
            </a:r>
            <a:r>
              <a:rPr lang="fr-FR" dirty="0"/>
              <a:t> open software</a:t>
            </a:r>
          </a:p>
          <a:p>
            <a:endParaRPr lang="fr-FR" sz="1600" dirty="0">
              <a:solidFill>
                <a:srgbClr val="FF0000"/>
              </a:solidFill>
            </a:endParaRPr>
          </a:p>
        </p:txBody>
      </p:sp>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9" y="1606090"/>
            <a:ext cx="9144000" cy="4836607"/>
          </a:xfrm>
          <a:prstGeom prst="rect">
            <a:avLst/>
          </a:prstGeom>
        </p:spPr>
      </p:pic>
    </p:spTree>
    <p:extLst>
      <p:ext uri="{BB962C8B-B14F-4D97-AF65-F5344CB8AC3E}">
        <p14:creationId xmlns:p14="http://schemas.microsoft.com/office/powerpoint/2010/main" val="4054572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How using auto id?</a:t>
            </a:r>
            <a:endParaRPr lang="fr-FR" dirty="0"/>
          </a:p>
        </p:txBody>
      </p:sp>
      <p:sp>
        <p:nvSpPr>
          <p:cNvPr id="7" name="ZoneTexte 6"/>
          <p:cNvSpPr txBox="1"/>
          <p:nvPr/>
        </p:nvSpPr>
        <p:spPr>
          <a:xfrm>
            <a:off x="3779912" y="4525528"/>
            <a:ext cx="3507370" cy="369332"/>
          </a:xfrm>
          <a:prstGeom prst="rect">
            <a:avLst/>
          </a:prstGeom>
          <a:noFill/>
        </p:spPr>
        <p:txBody>
          <a:bodyPr wrap="none" rtlCol="0">
            <a:spAutoFit/>
          </a:bodyPr>
          <a:lstStyle/>
          <a:p>
            <a:r>
              <a:rPr lang="fr-FR" i="1" dirty="0">
                <a:solidFill>
                  <a:srgbClr val="FF0000"/>
                </a:solidFill>
              </a:rPr>
              <a:t>Illustrations papiers </a:t>
            </a:r>
            <a:r>
              <a:rPr lang="fr-FR" i="1" dirty="0" err="1">
                <a:solidFill>
                  <a:srgbClr val="FF0000"/>
                </a:solidFill>
              </a:rPr>
              <a:t>alienor</a:t>
            </a:r>
            <a:r>
              <a:rPr lang="fr-FR" i="1" dirty="0">
                <a:solidFill>
                  <a:srgbClr val="FF0000"/>
                </a:solidFill>
              </a:rPr>
              <a:t> + </a:t>
            </a:r>
            <a:r>
              <a:rPr lang="fr-FR" i="1" dirty="0" err="1">
                <a:solidFill>
                  <a:srgbClr val="FF0000"/>
                </a:solidFill>
              </a:rPr>
              <a:t>stuart</a:t>
            </a:r>
            <a:endParaRPr lang="fr-FR" i="1" dirty="0">
              <a:solidFill>
                <a:srgbClr val="FF0000"/>
              </a:solidFill>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12769" t="14786" r="14769" b="5624"/>
          <a:stretch/>
        </p:blipFill>
        <p:spPr>
          <a:xfrm>
            <a:off x="2076793" y="3001599"/>
            <a:ext cx="5303518" cy="3276696"/>
          </a:xfrm>
          <a:prstGeom prst="rect">
            <a:avLst/>
          </a:prstGeom>
        </p:spPr>
      </p:pic>
      <p:grpSp>
        <p:nvGrpSpPr>
          <p:cNvPr id="8" name="Groupe 7"/>
          <p:cNvGrpSpPr/>
          <p:nvPr/>
        </p:nvGrpSpPr>
        <p:grpSpPr>
          <a:xfrm>
            <a:off x="2784160" y="1886355"/>
            <a:ext cx="1198685" cy="1034009"/>
            <a:chOff x="3505200" y="2780928"/>
            <a:chExt cx="1198685" cy="1034009"/>
          </a:xfrm>
        </p:grpSpPr>
        <p:pic>
          <p:nvPicPr>
            <p:cNvPr id="9" name="Picture 3"/>
            <p:cNvPicPr>
              <a:picLocks noChangeAspect="1" noChangeArrowheads="1"/>
            </p:cNvPicPr>
            <p:nvPr/>
          </p:nvPicPr>
          <p:blipFill rotWithShape="1">
            <a:blip r:embed="rId4" cstate="print"/>
            <a:srcRect t="23465" r="76611" b="17406"/>
            <a:stretch/>
          </p:blipFill>
          <p:spPr bwMode="auto">
            <a:xfrm>
              <a:off x="3505200" y="2780928"/>
              <a:ext cx="1198685" cy="1034009"/>
            </a:xfrm>
            <a:prstGeom prst="rect">
              <a:avLst/>
            </a:prstGeom>
            <a:noFill/>
            <a:ln w="9525">
              <a:noFill/>
              <a:miter lim="800000"/>
              <a:headEnd/>
              <a:tailEnd/>
            </a:ln>
          </p:spPr>
        </p:pic>
        <p:sp>
          <p:nvSpPr>
            <p:cNvPr id="10" name="Forme libre 9"/>
            <p:cNvSpPr/>
            <p:nvPr/>
          </p:nvSpPr>
          <p:spPr>
            <a:xfrm>
              <a:off x="3897527" y="3068960"/>
              <a:ext cx="361737" cy="457200"/>
            </a:xfrm>
            <a:custGeom>
              <a:avLst/>
              <a:gdLst>
                <a:gd name="connsiteX0" fmla="*/ 0 w 361737"/>
                <a:gd name="connsiteY0" fmla="*/ 0 h 457200"/>
                <a:gd name="connsiteX1" fmla="*/ 8793 w 361737"/>
                <a:gd name="connsiteY1" fmla="*/ 140677 h 457200"/>
                <a:gd name="connsiteX2" fmla="*/ 26377 w 361737"/>
                <a:gd name="connsiteY2" fmla="*/ 219808 h 457200"/>
                <a:gd name="connsiteX3" fmla="*/ 61546 w 361737"/>
                <a:gd name="connsiteY3" fmla="*/ 298939 h 457200"/>
                <a:gd name="connsiteX4" fmla="*/ 87923 w 361737"/>
                <a:gd name="connsiteY4" fmla="*/ 325316 h 457200"/>
                <a:gd name="connsiteX5" fmla="*/ 140677 w 361737"/>
                <a:gd name="connsiteY5" fmla="*/ 360485 h 457200"/>
                <a:gd name="connsiteX6" fmla="*/ 193431 w 361737"/>
                <a:gd name="connsiteY6" fmla="*/ 395654 h 457200"/>
                <a:gd name="connsiteX7" fmla="*/ 219808 w 361737"/>
                <a:gd name="connsiteY7" fmla="*/ 413239 h 457200"/>
                <a:gd name="connsiteX8" fmla="*/ 272562 w 361737"/>
                <a:gd name="connsiteY8" fmla="*/ 430823 h 457200"/>
                <a:gd name="connsiteX9" fmla="*/ 298939 w 361737"/>
                <a:gd name="connsiteY9" fmla="*/ 439616 h 457200"/>
                <a:gd name="connsiteX10" fmla="*/ 360485 w 361737"/>
                <a:gd name="connsiteY10" fmla="*/ 448408 h 457200"/>
                <a:gd name="connsiteX11" fmla="*/ 360485 w 361737"/>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37" h="457200">
                  <a:moveTo>
                    <a:pt x="0" y="0"/>
                  </a:moveTo>
                  <a:cubicBezTo>
                    <a:pt x="2931" y="46892"/>
                    <a:pt x="4338" y="93905"/>
                    <a:pt x="8793" y="140677"/>
                  </a:cubicBezTo>
                  <a:cubicBezTo>
                    <a:pt x="9960" y="152935"/>
                    <a:pt x="22042" y="205358"/>
                    <a:pt x="26377" y="219808"/>
                  </a:cubicBezTo>
                  <a:cubicBezTo>
                    <a:pt x="37159" y="255747"/>
                    <a:pt x="39464" y="272440"/>
                    <a:pt x="61546" y="298939"/>
                  </a:cubicBezTo>
                  <a:cubicBezTo>
                    <a:pt x="69506" y="308491"/>
                    <a:pt x="78108" y="317682"/>
                    <a:pt x="87923" y="325316"/>
                  </a:cubicBezTo>
                  <a:cubicBezTo>
                    <a:pt x="104605" y="338291"/>
                    <a:pt x="123092" y="348762"/>
                    <a:pt x="140677" y="360485"/>
                  </a:cubicBezTo>
                  <a:lnTo>
                    <a:pt x="193431" y="395654"/>
                  </a:lnTo>
                  <a:cubicBezTo>
                    <a:pt x="202223" y="401516"/>
                    <a:pt x="209783" y="409897"/>
                    <a:pt x="219808" y="413239"/>
                  </a:cubicBezTo>
                  <a:lnTo>
                    <a:pt x="272562" y="430823"/>
                  </a:lnTo>
                  <a:cubicBezTo>
                    <a:pt x="281354" y="433754"/>
                    <a:pt x="289764" y="438305"/>
                    <a:pt x="298939" y="439616"/>
                  </a:cubicBezTo>
                  <a:cubicBezTo>
                    <a:pt x="319454" y="442547"/>
                    <a:pt x="340559" y="442715"/>
                    <a:pt x="360485" y="448408"/>
                  </a:cubicBezTo>
                  <a:cubicBezTo>
                    <a:pt x="363303" y="449213"/>
                    <a:pt x="360485" y="454269"/>
                    <a:pt x="360485" y="45720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11" name="Groupe 10"/>
          <p:cNvGrpSpPr/>
          <p:nvPr/>
        </p:nvGrpSpPr>
        <p:grpSpPr>
          <a:xfrm>
            <a:off x="254049" y="1864751"/>
            <a:ext cx="1356946" cy="1047750"/>
            <a:chOff x="-4107898" y="2815897"/>
            <a:chExt cx="1356946" cy="1047750"/>
          </a:xfrm>
        </p:grpSpPr>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64474"/>
            <a:stretch/>
          </p:blipFill>
          <p:spPr bwMode="auto">
            <a:xfrm>
              <a:off x="-4107898" y="2815897"/>
              <a:ext cx="1356946"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llipse 12"/>
            <p:cNvSpPr/>
            <p:nvPr/>
          </p:nvSpPr>
          <p:spPr>
            <a:xfrm>
              <a:off x="-3835450" y="3159528"/>
              <a:ext cx="458449" cy="32544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4" name="ZoneTexte 13"/>
          <p:cNvSpPr txBox="1"/>
          <p:nvPr/>
        </p:nvSpPr>
        <p:spPr>
          <a:xfrm>
            <a:off x="1653446" y="1864751"/>
            <a:ext cx="1078420" cy="1077218"/>
          </a:xfrm>
          <a:prstGeom prst="rect">
            <a:avLst/>
          </a:prstGeom>
          <a:noFill/>
        </p:spPr>
        <p:txBody>
          <a:bodyPr wrap="square" rtlCol="0">
            <a:spAutoFit/>
          </a:bodyPr>
          <a:lstStyle/>
          <a:p>
            <a:pPr algn="ctr"/>
            <a:r>
              <a:rPr lang="fr-FR" sz="1600" b="1" dirty="0" err="1"/>
              <a:t>Generic</a:t>
            </a:r>
            <a:r>
              <a:rPr lang="fr-FR" sz="1600" b="1" dirty="0"/>
              <a:t> time/</a:t>
            </a:r>
            <a:r>
              <a:rPr lang="fr-FR" sz="1600" b="1" dirty="0" err="1"/>
              <a:t>freq</a:t>
            </a:r>
            <a:r>
              <a:rPr lang="fr-FR" sz="1600" b="1" dirty="0"/>
              <a:t>. segmentation</a:t>
            </a:r>
          </a:p>
        </p:txBody>
      </p:sp>
      <p:sp>
        <p:nvSpPr>
          <p:cNvPr id="15" name="ZoneTexte 14"/>
          <p:cNvSpPr txBox="1"/>
          <p:nvPr/>
        </p:nvSpPr>
        <p:spPr>
          <a:xfrm>
            <a:off x="254049" y="3545628"/>
            <a:ext cx="1771784" cy="1569660"/>
          </a:xfrm>
          <a:prstGeom prst="rect">
            <a:avLst/>
          </a:prstGeom>
          <a:noFill/>
        </p:spPr>
        <p:txBody>
          <a:bodyPr wrap="square" rtlCol="0">
            <a:spAutoFit/>
          </a:bodyPr>
          <a:lstStyle/>
          <a:p>
            <a:r>
              <a:rPr lang="fr-FR" sz="1600" b="1" dirty="0" err="1"/>
              <a:t>Extracting</a:t>
            </a:r>
            <a:r>
              <a:rPr lang="fr-FR" sz="1600" b="1" dirty="0"/>
              <a:t> 271 </a:t>
            </a:r>
            <a:r>
              <a:rPr lang="fr-FR" sz="1600" b="1" dirty="0" err="1"/>
              <a:t>numerical</a:t>
            </a:r>
            <a:r>
              <a:rPr lang="fr-FR" sz="1600" b="1" dirty="0"/>
              <a:t> </a:t>
            </a:r>
            <a:r>
              <a:rPr lang="fr-FR" sz="1600" b="1" dirty="0" err="1"/>
              <a:t>features</a:t>
            </a:r>
            <a:r>
              <a:rPr lang="fr-FR" sz="1600" b="1" dirty="0"/>
              <a:t> </a:t>
            </a:r>
            <a:r>
              <a:rPr lang="fr-FR" sz="1600" dirty="0"/>
              <a:t>per </a:t>
            </a:r>
            <a:r>
              <a:rPr lang="fr-FR" sz="1600" dirty="0" err="1"/>
              <a:t>event</a:t>
            </a:r>
            <a:r>
              <a:rPr lang="fr-FR" sz="1600" dirty="0"/>
              <a:t>, </a:t>
            </a:r>
            <a:r>
              <a:rPr lang="fr-FR" sz="1600" dirty="0" err="1"/>
              <a:t>describing</a:t>
            </a:r>
            <a:r>
              <a:rPr lang="fr-FR" sz="1600" dirty="0"/>
              <a:t> </a:t>
            </a:r>
            <a:r>
              <a:rPr lang="fr-FR" sz="1600" dirty="0" err="1"/>
              <a:t>frequency</a:t>
            </a:r>
            <a:r>
              <a:rPr lang="fr-FR" sz="1600" dirty="0"/>
              <a:t> / amplitude / </a:t>
            </a:r>
            <a:r>
              <a:rPr lang="fr-FR" sz="1600" dirty="0" err="1"/>
              <a:t>rythm</a:t>
            </a:r>
            <a:endParaRPr lang="fr-FR" sz="1600" dirty="0"/>
          </a:p>
        </p:txBody>
      </p:sp>
      <p:pic>
        <p:nvPicPr>
          <p:cNvPr id="16" name="Image 15"/>
          <p:cNvPicPr>
            <a:picLocks noChangeAspect="1"/>
          </p:cNvPicPr>
          <p:nvPr/>
        </p:nvPicPr>
        <p:blipFill rotWithShape="1">
          <a:blip r:embed="rId6"/>
          <a:srcRect l="411" t="6654" r="3983"/>
          <a:stretch/>
        </p:blipFill>
        <p:spPr>
          <a:xfrm>
            <a:off x="4900395" y="1800952"/>
            <a:ext cx="4061012" cy="1111549"/>
          </a:xfrm>
          <a:prstGeom prst="rect">
            <a:avLst/>
          </a:prstGeom>
        </p:spPr>
      </p:pic>
      <p:sp>
        <p:nvSpPr>
          <p:cNvPr id="17" name="ZoneTexte 16"/>
          <p:cNvSpPr txBox="1"/>
          <p:nvPr/>
        </p:nvSpPr>
        <p:spPr>
          <a:xfrm>
            <a:off x="7380311" y="3116453"/>
            <a:ext cx="1761770" cy="1569660"/>
          </a:xfrm>
          <a:prstGeom prst="rect">
            <a:avLst/>
          </a:prstGeom>
          <a:noFill/>
        </p:spPr>
        <p:txBody>
          <a:bodyPr wrap="square" rtlCol="0">
            <a:spAutoFit/>
          </a:bodyPr>
          <a:lstStyle/>
          <a:p>
            <a:r>
              <a:rPr lang="fr-FR" sz="1600" dirty="0" err="1"/>
              <a:t>Graphical</a:t>
            </a:r>
            <a:r>
              <a:rPr lang="fr-FR" sz="1600" dirty="0"/>
              <a:t> interface to </a:t>
            </a:r>
            <a:r>
              <a:rPr lang="fr-FR" sz="1600" b="1" dirty="0" err="1"/>
              <a:t>quickly</a:t>
            </a:r>
            <a:r>
              <a:rPr lang="fr-FR" sz="1600" b="1" dirty="0"/>
              <a:t> label </a:t>
            </a:r>
            <a:r>
              <a:rPr lang="fr-FR" sz="1600" dirty="0" err="1"/>
              <a:t>sound</a:t>
            </a:r>
            <a:r>
              <a:rPr lang="fr-FR" sz="1600" dirty="0"/>
              <a:t> </a:t>
            </a:r>
            <a:r>
              <a:rPr lang="fr-FR" sz="1600" dirty="0" err="1"/>
              <a:t>events</a:t>
            </a:r>
            <a:endParaRPr lang="fr-FR" sz="1600" dirty="0"/>
          </a:p>
          <a:p>
            <a:pPr marL="285750" indent="-285750">
              <a:buFont typeface="Symbol" panose="05050102010706020507" pitchFamily="18" charset="2"/>
              <a:buChar char="Þ"/>
            </a:pPr>
            <a:r>
              <a:rPr lang="en-US" sz="1600" b="1" dirty="0"/>
              <a:t>1 115 909 to date / 21365 files</a:t>
            </a:r>
            <a:endParaRPr lang="fr-FR" sz="1600" b="1" dirty="0"/>
          </a:p>
        </p:txBody>
      </p:sp>
      <p:cxnSp>
        <p:nvCxnSpPr>
          <p:cNvPr id="18" name="Connecteur droit avec flèche 17"/>
          <p:cNvCxnSpPr/>
          <p:nvPr/>
        </p:nvCxnSpPr>
        <p:spPr>
          <a:xfrm flipH="1">
            <a:off x="6891660" y="4141903"/>
            <a:ext cx="437691" cy="14977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Connecteur droit avec flèche 18"/>
          <p:cNvCxnSpPr>
            <a:stCxn id="14" idx="2"/>
          </p:cNvCxnSpPr>
          <p:nvPr/>
        </p:nvCxnSpPr>
        <p:spPr>
          <a:xfrm>
            <a:off x="2192656" y="2941969"/>
            <a:ext cx="465190" cy="1025017"/>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p:cNvCxnSpPr/>
          <p:nvPr/>
        </p:nvCxnSpPr>
        <p:spPr>
          <a:xfrm>
            <a:off x="1653446" y="4141903"/>
            <a:ext cx="1078420" cy="399274"/>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Connecteur droit avec flèche 20"/>
          <p:cNvCxnSpPr>
            <a:stCxn id="16" idx="2"/>
          </p:cNvCxnSpPr>
          <p:nvPr/>
        </p:nvCxnSpPr>
        <p:spPr>
          <a:xfrm flipH="1">
            <a:off x="6748299" y="2912501"/>
            <a:ext cx="182602" cy="87944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22" name="ZoneTexte 21"/>
          <p:cNvSpPr txBox="1"/>
          <p:nvPr/>
        </p:nvSpPr>
        <p:spPr>
          <a:xfrm>
            <a:off x="7382230" y="5310079"/>
            <a:ext cx="1761770" cy="1323439"/>
          </a:xfrm>
          <a:prstGeom prst="rect">
            <a:avLst/>
          </a:prstGeom>
          <a:noFill/>
        </p:spPr>
        <p:txBody>
          <a:bodyPr wrap="square" rtlCol="0">
            <a:spAutoFit/>
          </a:bodyPr>
          <a:lstStyle/>
          <a:p>
            <a:r>
              <a:rPr lang="fr-FR" sz="1600" b="1" dirty="0" err="1"/>
              <a:t>Random</a:t>
            </a:r>
            <a:r>
              <a:rPr lang="fr-FR" sz="1600" b="1" dirty="0"/>
              <a:t> </a:t>
            </a:r>
            <a:r>
              <a:rPr lang="fr-FR" sz="1600" b="1" dirty="0" err="1"/>
              <a:t>forest</a:t>
            </a:r>
            <a:r>
              <a:rPr lang="fr-FR" sz="1600" b="1" dirty="0"/>
              <a:t> </a:t>
            </a:r>
            <a:r>
              <a:rPr lang="fr-FR" sz="1600" dirty="0"/>
              <a:t>classification </a:t>
            </a:r>
            <a:r>
              <a:rPr lang="fr-FR" sz="1600" dirty="0" err="1"/>
              <a:t>detecting</a:t>
            </a:r>
            <a:r>
              <a:rPr lang="fr-FR" sz="1600" dirty="0"/>
              <a:t> </a:t>
            </a:r>
            <a:r>
              <a:rPr lang="fr-FR" sz="1600" dirty="0" err="1"/>
              <a:t>simultaneously</a:t>
            </a:r>
            <a:r>
              <a:rPr lang="fr-FR" sz="1600" dirty="0"/>
              <a:t> </a:t>
            </a:r>
            <a:r>
              <a:rPr lang="fr-FR" sz="1600" dirty="0" err="1"/>
              <a:t>several</a:t>
            </a:r>
            <a:r>
              <a:rPr lang="fr-FR" sz="1600" dirty="0"/>
              <a:t> </a:t>
            </a:r>
            <a:r>
              <a:rPr lang="fr-FR" sz="1600" dirty="0" err="1"/>
              <a:t>species</a:t>
            </a:r>
            <a:endParaRPr lang="fr-FR" sz="1600" b="1" dirty="0"/>
          </a:p>
        </p:txBody>
      </p:sp>
      <p:sp>
        <p:nvSpPr>
          <p:cNvPr id="23" name="ZoneTexte 22"/>
          <p:cNvSpPr txBox="1"/>
          <p:nvPr/>
        </p:nvSpPr>
        <p:spPr>
          <a:xfrm>
            <a:off x="99054" y="6243630"/>
            <a:ext cx="3883791" cy="338554"/>
          </a:xfrm>
          <a:prstGeom prst="rect">
            <a:avLst/>
          </a:prstGeom>
          <a:noFill/>
        </p:spPr>
        <p:txBody>
          <a:bodyPr wrap="square" rtlCol="0">
            <a:spAutoFit/>
          </a:bodyPr>
          <a:lstStyle/>
          <a:p>
            <a:pPr algn="ctr"/>
            <a:r>
              <a:rPr lang="en-US" sz="1600" dirty="0"/>
              <a:t>Apply to any new data</a:t>
            </a:r>
            <a:endParaRPr lang="fr-FR" sz="1600" dirty="0"/>
          </a:p>
        </p:txBody>
      </p:sp>
      <p:cxnSp>
        <p:nvCxnSpPr>
          <p:cNvPr id="24" name="Connecteur droit avec flèche 23"/>
          <p:cNvCxnSpPr/>
          <p:nvPr/>
        </p:nvCxnSpPr>
        <p:spPr>
          <a:xfrm flipV="1">
            <a:off x="2074875" y="5826417"/>
            <a:ext cx="709285" cy="446681"/>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Connecteur droit avec flèche 24"/>
          <p:cNvCxnSpPr/>
          <p:nvPr/>
        </p:nvCxnSpPr>
        <p:spPr>
          <a:xfrm flipH="1">
            <a:off x="6839600" y="5801569"/>
            <a:ext cx="540711" cy="24848"/>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sp>
        <p:nvSpPr>
          <p:cNvPr id="26" name="ZoneTexte 25"/>
          <p:cNvSpPr txBox="1"/>
          <p:nvPr/>
        </p:nvSpPr>
        <p:spPr>
          <a:xfrm>
            <a:off x="4740486" y="6334780"/>
            <a:ext cx="2244076" cy="307777"/>
          </a:xfrm>
          <a:prstGeom prst="rect">
            <a:avLst/>
          </a:prstGeom>
          <a:noFill/>
        </p:spPr>
        <p:txBody>
          <a:bodyPr wrap="square" rtlCol="0">
            <a:spAutoFit/>
          </a:bodyPr>
          <a:lstStyle/>
          <a:p>
            <a:r>
              <a:rPr lang="fr-FR" sz="1400" i="1" dirty="0"/>
              <a:t>Bas et al. (2017) JORS</a:t>
            </a:r>
          </a:p>
        </p:txBody>
      </p:sp>
      <p:sp>
        <p:nvSpPr>
          <p:cNvPr id="3" name="Espace réservé du contenu 2"/>
          <p:cNvSpPr>
            <a:spLocks noGrp="1"/>
          </p:cNvSpPr>
          <p:nvPr>
            <p:ph idx="1"/>
          </p:nvPr>
        </p:nvSpPr>
        <p:spPr>
          <a:xfrm>
            <a:off x="457200" y="1196752"/>
            <a:ext cx="8229600" cy="4857403"/>
          </a:xfrm>
        </p:spPr>
        <p:txBody>
          <a:bodyPr>
            <a:normAutofit/>
          </a:bodyPr>
          <a:lstStyle/>
          <a:p>
            <a:r>
              <a:rPr lang="fr-FR" dirty="0"/>
              <a:t>The </a:t>
            </a:r>
            <a:r>
              <a:rPr lang="fr-FR" dirty="0" err="1"/>
              <a:t>example</a:t>
            </a:r>
            <a:r>
              <a:rPr lang="fr-FR" dirty="0"/>
              <a:t> of </a:t>
            </a:r>
            <a:r>
              <a:rPr lang="fr-FR" dirty="0" err="1"/>
              <a:t>Tadarida</a:t>
            </a:r>
            <a:r>
              <a:rPr lang="fr-FR" dirty="0"/>
              <a:t> open software</a:t>
            </a:r>
          </a:p>
          <a:p>
            <a:endParaRPr lang="fr-FR" sz="1600" dirty="0">
              <a:solidFill>
                <a:srgbClr val="FF0000"/>
              </a:solidFill>
            </a:endParaRPr>
          </a:p>
        </p:txBody>
      </p:sp>
    </p:spTree>
    <p:extLst>
      <p:ext uri="{BB962C8B-B14F-4D97-AF65-F5344CB8AC3E}">
        <p14:creationId xmlns:p14="http://schemas.microsoft.com/office/powerpoint/2010/main" val="4264029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 name="CustomShape 27"/>
          <p:cNvSpPr/>
          <p:nvPr/>
        </p:nvSpPr>
        <p:spPr>
          <a:xfrm>
            <a:off x="324000" y="150840"/>
            <a:ext cx="8280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Vigie-Chiro: </a:t>
            </a:r>
            <a:r>
              <a:rPr kumimoji="0" lang="fr-FR" sz="2800" b="0" i="0" u="none" strike="noStrike" kern="1200" cap="none" spc="0" normalizeH="0" baseline="0" noProof="0" dirty="0" err="1">
                <a:ln>
                  <a:noFill/>
                </a:ln>
                <a:solidFill>
                  <a:srgbClr val="FFFF00"/>
                </a:solidFill>
                <a:effectLst/>
                <a:uLnTx/>
                <a:uFillTx/>
                <a:latin typeface="Arial"/>
                <a:ea typeface="DejaVu Sans"/>
                <a:cs typeface="DejaVu Sans"/>
              </a:rPr>
              <a:t>who’s</a:t>
            </a: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 </a:t>
            </a:r>
            <a:r>
              <a:rPr kumimoji="0" lang="fr-FR" sz="2800" b="0" i="0" u="none" strike="noStrike" kern="1200" cap="none" spc="0" normalizeH="0" baseline="0" noProof="0" dirty="0" err="1">
                <a:ln>
                  <a:noFill/>
                </a:ln>
                <a:solidFill>
                  <a:srgbClr val="FFFF00"/>
                </a:solidFill>
                <a:effectLst/>
                <a:uLnTx/>
                <a:uFillTx/>
                <a:latin typeface="Arial"/>
                <a:ea typeface="DejaVu Sans"/>
                <a:cs typeface="DejaVu Sans"/>
              </a:rPr>
              <a:t>participating</a:t>
            </a: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a:t>
            </a:r>
            <a:endParaRPr kumimoji="0" sz="1800" b="0" i="0" u="none" strike="noStrike" kern="1200" cap="none" spc="0" normalizeH="0" baseline="0" noProof="0" dirty="0">
              <a:ln>
                <a:noFill/>
              </a:ln>
              <a:solidFill>
                <a:prstClr val="black"/>
              </a:solidFill>
              <a:effectLst/>
              <a:uLnTx/>
              <a:uFillTx/>
              <a:latin typeface="Arial"/>
              <a:ea typeface="DejaVu Sans"/>
              <a:cs typeface="DejaVu Sans"/>
            </a:endParaRPr>
          </a:p>
        </p:txBody>
      </p:sp>
      <p:sp>
        <p:nvSpPr>
          <p:cNvPr id="52" name="CustomShape 24"/>
          <p:cNvSpPr/>
          <p:nvPr/>
        </p:nvSpPr>
        <p:spPr>
          <a:xfrm>
            <a:off x="525846" y="5997576"/>
            <a:ext cx="7948292"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FF00"/>
              </a:solidFill>
              <a:effectLst/>
              <a:uLnTx/>
              <a:uFillTx/>
              <a:latin typeface="Arial"/>
              <a:ea typeface="DejaVu Sans"/>
              <a:cs typeface="DejaVu Sans"/>
            </a:endParaRPr>
          </a:p>
        </p:txBody>
      </p:sp>
      <p:pic>
        <p:nvPicPr>
          <p:cNvPr id="44" name="Image 43"/>
          <p:cNvPicPr>
            <a:picLocks noChangeAspect="1"/>
          </p:cNvPicPr>
          <p:nvPr/>
        </p:nvPicPr>
        <p:blipFill>
          <a:blip r:embed="rId3"/>
          <a:stretch>
            <a:fillRect/>
          </a:stretch>
        </p:blipFill>
        <p:spPr>
          <a:xfrm>
            <a:off x="324000" y="1489651"/>
            <a:ext cx="6266667" cy="3685714"/>
          </a:xfrm>
          <a:prstGeom prst="rect">
            <a:avLst/>
          </a:prstGeom>
        </p:spPr>
      </p:pic>
      <p:sp>
        <p:nvSpPr>
          <p:cNvPr id="2" name="ZoneTexte 1"/>
          <p:cNvSpPr txBox="1"/>
          <p:nvPr/>
        </p:nvSpPr>
        <p:spPr>
          <a:xfrm>
            <a:off x="525846" y="5373216"/>
            <a:ext cx="5768246" cy="923330"/>
          </a:xfrm>
          <a:prstGeom prst="rect">
            <a:avLst/>
          </a:prstGeom>
          <a:noFill/>
        </p:spPr>
        <p:txBody>
          <a:bodyPr wrap="none" rtlCol="0">
            <a:spAutoFit/>
          </a:bodyPr>
          <a:lstStyle/>
          <a:p>
            <a:r>
              <a:rPr lang="fr-FR" b="1" dirty="0" err="1">
                <a:solidFill>
                  <a:srgbClr val="FFFF00"/>
                </a:solidFill>
              </a:rPr>
              <a:t>NGOs</a:t>
            </a:r>
            <a:r>
              <a:rPr lang="fr-FR" b="1" dirty="0">
                <a:solidFill>
                  <a:srgbClr val="FFFF00"/>
                </a:solidFill>
              </a:rPr>
              <a:t> &amp; </a:t>
            </a:r>
            <a:r>
              <a:rPr lang="fr-FR" b="1" dirty="0" err="1">
                <a:solidFill>
                  <a:srgbClr val="FFFF00"/>
                </a:solidFill>
              </a:rPr>
              <a:t>volunteers</a:t>
            </a:r>
            <a:r>
              <a:rPr lang="fr-FR" b="1" dirty="0">
                <a:solidFill>
                  <a:srgbClr val="FFFF00"/>
                </a:solidFill>
              </a:rPr>
              <a:t>: 56% of participants / 48% of data</a:t>
            </a:r>
          </a:p>
          <a:p>
            <a:r>
              <a:rPr lang="fr-FR" dirty="0">
                <a:solidFill>
                  <a:srgbClr val="FFFF00"/>
                </a:solidFill>
              </a:rPr>
              <a:t>Land managers: 35% of participants / 29% of data</a:t>
            </a:r>
          </a:p>
          <a:p>
            <a:r>
              <a:rPr lang="fr-FR" dirty="0" err="1">
                <a:solidFill>
                  <a:srgbClr val="FFFF00"/>
                </a:solidFill>
              </a:rPr>
              <a:t>Researchers</a:t>
            </a:r>
            <a:r>
              <a:rPr lang="fr-FR" dirty="0">
                <a:solidFill>
                  <a:srgbClr val="FFFF00"/>
                </a:solidFill>
              </a:rPr>
              <a:t> &amp; consultants: 5% of participants / 19% of data</a:t>
            </a:r>
          </a:p>
        </p:txBody>
      </p:sp>
      <p:sp>
        <p:nvSpPr>
          <p:cNvPr id="3" name="ZoneTexte 2"/>
          <p:cNvSpPr txBox="1"/>
          <p:nvPr/>
        </p:nvSpPr>
        <p:spPr>
          <a:xfrm>
            <a:off x="527450" y="1107134"/>
            <a:ext cx="3118739" cy="369332"/>
          </a:xfrm>
          <a:prstGeom prst="rect">
            <a:avLst/>
          </a:prstGeom>
          <a:noFill/>
        </p:spPr>
        <p:txBody>
          <a:bodyPr wrap="none" rtlCol="0">
            <a:spAutoFit/>
          </a:bodyPr>
          <a:lstStyle/>
          <a:p>
            <a:r>
              <a:rPr lang="fr-FR" b="1" dirty="0">
                <a:solidFill>
                  <a:srgbClr val="FFFF00"/>
                </a:solidFill>
              </a:rPr>
              <a:t>Total to date: 495 participants!</a:t>
            </a:r>
            <a:endParaRPr lang="fr-FR" dirty="0"/>
          </a:p>
        </p:txBody>
      </p:sp>
    </p:spTree>
    <p:extLst>
      <p:ext uri="{BB962C8B-B14F-4D97-AF65-F5344CB8AC3E}">
        <p14:creationId xmlns:p14="http://schemas.microsoft.com/office/powerpoint/2010/main" val="42216395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 name="CustomShape 27"/>
          <p:cNvSpPr/>
          <p:nvPr/>
        </p:nvSpPr>
        <p:spPr>
          <a:xfrm>
            <a:off x="324000" y="150840"/>
            <a:ext cx="82800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Vigie-Chiro: </a:t>
            </a:r>
            <a:r>
              <a:rPr kumimoji="0" lang="fr-FR" sz="2800" b="0" i="0" u="none" strike="noStrike" kern="1200" cap="none" spc="0" normalizeH="0" baseline="0" noProof="0" dirty="0" err="1">
                <a:ln>
                  <a:noFill/>
                </a:ln>
                <a:solidFill>
                  <a:srgbClr val="FFFF00"/>
                </a:solidFill>
                <a:effectLst/>
                <a:uLnTx/>
                <a:uFillTx/>
                <a:latin typeface="Arial"/>
                <a:ea typeface="DejaVu Sans"/>
                <a:cs typeface="DejaVu Sans"/>
              </a:rPr>
              <a:t>who’s</a:t>
            </a: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 </a:t>
            </a:r>
            <a:r>
              <a:rPr kumimoji="0" lang="fr-FR" sz="2800" b="0" i="0" u="none" strike="noStrike" kern="1200" cap="none" spc="0" normalizeH="0" baseline="0" noProof="0" dirty="0" err="1">
                <a:ln>
                  <a:noFill/>
                </a:ln>
                <a:solidFill>
                  <a:srgbClr val="FFFF00"/>
                </a:solidFill>
                <a:effectLst/>
                <a:uLnTx/>
                <a:uFillTx/>
                <a:latin typeface="Arial"/>
                <a:ea typeface="DejaVu Sans"/>
                <a:cs typeface="DejaVu Sans"/>
              </a:rPr>
              <a:t>participating</a:t>
            </a:r>
            <a:r>
              <a:rPr kumimoji="0" lang="fr-FR" sz="2800" b="0" i="0" u="none" strike="noStrike" kern="1200" cap="none" spc="0" normalizeH="0" baseline="0" noProof="0" dirty="0">
                <a:ln>
                  <a:noFill/>
                </a:ln>
                <a:solidFill>
                  <a:srgbClr val="FFFF00"/>
                </a:solidFill>
                <a:effectLst/>
                <a:uLnTx/>
                <a:uFillTx/>
                <a:latin typeface="Arial"/>
                <a:ea typeface="DejaVu Sans"/>
                <a:cs typeface="DejaVu Sans"/>
              </a:rPr>
              <a:t>?</a:t>
            </a:r>
            <a:endParaRPr kumimoji="0" sz="1800" b="0" i="0" u="none" strike="noStrike" kern="1200" cap="none" spc="0" normalizeH="0" baseline="0" noProof="0" dirty="0">
              <a:ln>
                <a:noFill/>
              </a:ln>
              <a:solidFill>
                <a:prstClr val="black"/>
              </a:solidFill>
              <a:effectLst/>
              <a:uLnTx/>
              <a:uFillTx/>
              <a:latin typeface="Arial"/>
              <a:ea typeface="DejaVu Sans"/>
              <a:cs typeface="DejaVu Sans"/>
            </a:endParaRPr>
          </a:p>
        </p:txBody>
      </p:sp>
      <p:sp>
        <p:nvSpPr>
          <p:cNvPr id="52" name="CustomShape 24"/>
          <p:cNvSpPr/>
          <p:nvPr/>
        </p:nvSpPr>
        <p:spPr>
          <a:xfrm>
            <a:off x="525846" y="5997576"/>
            <a:ext cx="7948292"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FFFF00"/>
              </a:solidFill>
              <a:effectLst/>
              <a:uLnTx/>
              <a:uFillTx/>
              <a:latin typeface="Arial"/>
              <a:ea typeface="DejaVu Sans"/>
              <a:cs typeface="DejaVu Sans"/>
            </a:endParaRPr>
          </a:p>
        </p:txBody>
      </p:sp>
      <p:pic>
        <p:nvPicPr>
          <p:cNvPr id="46" name="Image 45"/>
          <p:cNvPicPr>
            <a:picLocks noChangeAspect="1"/>
          </p:cNvPicPr>
          <p:nvPr/>
        </p:nvPicPr>
        <p:blipFill>
          <a:blip r:embed="rId3"/>
          <a:stretch>
            <a:fillRect/>
          </a:stretch>
        </p:blipFill>
        <p:spPr>
          <a:xfrm>
            <a:off x="19670" y="1772816"/>
            <a:ext cx="6266667" cy="3685714"/>
          </a:xfrm>
          <a:prstGeom prst="rect">
            <a:avLst/>
          </a:prstGeom>
        </p:spPr>
      </p:pic>
      <p:cxnSp>
        <p:nvCxnSpPr>
          <p:cNvPr id="4" name="Connecteur droit 3"/>
          <p:cNvCxnSpPr/>
          <p:nvPr/>
        </p:nvCxnSpPr>
        <p:spPr>
          <a:xfrm flipV="1">
            <a:off x="827584" y="2420888"/>
            <a:ext cx="8316416"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V="1">
            <a:off x="838718" y="3140968"/>
            <a:ext cx="8280000" cy="7200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6273523" y="1133961"/>
            <a:ext cx="2304256" cy="369332"/>
          </a:xfrm>
          <a:prstGeom prst="rect">
            <a:avLst/>
          </a:prstGeom>
          <a:noFill/>
        </p:spPr>
        <p:txBody>
          <a:bodyPr wrap="square" rtlCol="0">
            <a:spAutoFit/>
          </a:bodyPr>
          <a:lstStyle/>
          <a:p>
            <a:r>
              <a:rPr lang="fr-FR" b="1" dirty="0">
                <a:solidFill>
                  <a:srgbClr val="FFC000"/>
                </a:solidFill>
              </a:rPr>
              <a:t>% participants</a:t>
            </a:r>
          </a:p>
        </p:txBody>
      </p:sp>
      <p:sp>
        <p:nvSpPr>
          <p:cNvPr id="13" name="ZoneTexte 12"/>
          <p:cNvSpPr txBox="1"/>
          <p:nvPr/>
        </p:nvSpPr>
        <p:spPr>
          <a:xfrm>
            <a:off x="7991872" y="1130846"/>
            <a:ext cx="2304256" cy="369332"/>
          </a:xfrm>
          <a:prstGeom prst="rect">
            <a:avLst/>
          </a:prstGeom>
          <a:noFill/>
        </p:spPr>
        <p:txBody>
          <a:bodyPr wrap="square" rtlCol="0">
            <a:spAutoFit/>
          </a:bodyPr>
          <a:lstStyle/>
          <a:p>
            <a:r>
              <a:rPr lang="fr-FR" b="1" dirty="0">
                <a:solidFill>
                  <a:srgbClr val="FFC000"/>
                </a:solidFill>
              </a:rPr>
              <a:t>% data</a:t>
            </a:r>
          </a:p>
        </p:txBody>
      </p:sp>
      <p:cxnSp>
        <p:nvCxnSpPr>
          <p:cNvPr id="9" name="Connecteur droit 8"/>
          <p:cNvCxnSpPr/>
          <p:nvPr/>
        </p:nvCxnSpPr>
        <p:spPr>
          <a:xfrm>
            <a:off x="7812360" y="1130846"/>
            <a:ext cx="0" cy="32342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6887169" y="1847249"/>
            <a:ext cx="327334" cy="430887"/>
          </a:xfrm>
          <a:prstGeom prst="rect">
            <a:avLst/>
          </a:prstGeom>
          <a:noFill/>
        </p:spPr>
        <p:txBody>
          <a:bodyPr wrap="none" rtlCol="0">
            <a:spAutoFit/>
          </a:bodyPr>
          <a:lstStyle/>
          <a:p>
            <a:r>
              <a:rPr lang="fr-FR" sz="2200" dirty="0">
                <a:solidFill>
                  <a:srgbClr val="FFC000"/>
                </a:solidFill>
              </a:rPr>
              <a:t>2</a:t>
            </a:r>
          </a:p>
        </p:txBody>
      </p:sp>
      <p:sp>
        <p:nvSpPr>
          <p:cNvPr id="18" name="ZoneTexte 17"/>
          <p:cNvSpPr txBox="1"/>
          <p:nvPr/>
        </p:nvSpPr>
        <p:spPr>
          <a:xfrm>
            <a:off x="6887169" y="2552210"/>
            <a:ext cx="470000" cy="430887"/>
          </a:xfrm>
          <a:prstGeom prst="rect">
            <a:avLst/>
          </a:prstGeom>
          <a:noFill/>
        </p:spPr>
        <p:txBody>
          <a:bodyPr wrap="none" rtlCol="0">
            <a:spAutoFit/>
          </a:bodyPr>
          <a:lstStyle/>
          <a:p>
            <a:r>
              <a:rPr lang="fr-FR" sz="2200" dirty="0">
                <a:solidFill>
                  <a:srgbClr val="FFC000"/>
                </a:solidFill>
              </a:rPr>
              <a:t>14</a:t>
            </a:r>
          </a:p>
        </p:txBody>
      </p:sp>
      <p:sp>
        <p:nvSpPr>
          <p:cNvPr id="19" name="ZoneTexte 18"/>
          <p:cNvSpPr txBox="1"/>
          <p:nvPr/>
        </p:nvSpPr>
        <p:spPr>
          <a:xfrm>
            <a:off x="6866843" y="3400229"/>
            <a:ext cx="470000" cy="430887"/>
          </a:xfrm>
          <a:prstGeom prst="rect">
            <a:avLst/>
          </a:prstGeom>
          <a:noFill/>
        </p:spPr>
        <p:txBody>
          <a:bodyPr wrap="none" rtlCol="0">
            <a:spAutoFit/>
          </a:bodyPr>
          <a:lstStyle/>
          <a:p>
            <a:r>
              <a:rPr lang="fr-FR" sz="2200" dirty="0">
                <a:solidFill>
                  <a:srgbClr val="FFC000"/>
                </a:solidFill>
              </a:rPr>
              <a:t>83</a:t>
            </a:r>
          </a:p>
        </p:txBody>
      </p:sp>
      <p:sp>
        <p:nvSpPr>
          <p:cNvPr id="20" name="ZoneTexte 19"/>
          <p:cNvSpPr txBox="1"/>
          <p:nvPr/>
        </p:nvSpPr>
        <p:spPr>
          <a:xfrm>
            <a:off x="8175218" y="3386010"/>
            <a:ext cx="470000" cy="430887"/>
          </a:xfrm>
          <a:prstGeom prst="rect">
            <a:avLst/>
          </a:prstGeom>
          <a:noFill/>
        </p:spPr>
        <p:txBody>
          <a:bodyPr wrap="none" rtlCol="0">
            <a:spAutoFit/>
          </a:bodyPr>
          <a:lstStyle/>
          <a:p>
            <a:r>
              <a:rPr lang="fr-FR" sz="2200" dirty="0">
                <a:solidFill>
                  <a:srgbClr val="FFC000"/>
                </a:solidFill>
              </a:rPr>
              <a:t>21</a:t>
            </a:r>
          </a:p>
        </p:txBody>
      </p:sp>
      <p:sp>
        <p:nvSpPr>
          <p:cNvPr id="21" name="ZoneTexte 20"/>
          <p:cNvSpPr txBox="1"/>
          <p:nvPr/>
        </p:nvSpPr>
        <p:spPr>
          <a:xfrm>
            <a:off x="8175218" y="2566065"/>
            <a:ext cx="470000" cy="430887"/>
          </a:xfrm>
          <a:prstGeom prst="rect">
            <a:avLst/>
          </a:prstGeom>
          <a:noFill/>
        </p:spPr>
        <p:txBody>
          <a:bodyPr wrap="none" rtlCol="0">
            <a:spAutoFit/>
          </a:bodyPr>
          <a:lstStyle/>
          <a:p>
            <a:r>
              <a:rPr lang="fr-FR" sz="2200" dirty="0">
                <a:solidFill>
                  <a:srgbClr val="FFC000"/>
                </a:solidFill>
              </a:rPr>
              <a:t>42</a:t>
            </a:r>
          </a:p>
        </p:txBody>
      </p:sp>
      <p:sp>
        <p:nvSpPr>
          <p:cNvPr id="22" name="ZoneTexte 21"/>
          <p:cNvSpPr txBox="1"/>
          <p:nvPr/>
        </p:nvSpPr>
        <p:spPr>
          <a:xfrm>
            <a:off x="8134000" y="1871893"/>
            <a:ext cx="470000" cy="430887"/>
          </a:xfrm>
          <a:prstGeom prst="rect">
            <a:avLst/>
          </a:prstGeom>
          <a:noFill/>
        </p:spPr>
        <p:txBody>
          <a:bodyPr wrap="none" rtlCol="0">
            <a:spAutoFit/>
          </a:bodyPr>
          <a:lstStyle/>
          <a:p>
            <a:r>
              <a:rPr lang="fr-FR" sz="2200" dirty="0">
                <a:solidFill>
                  <a:srgbClr val="FFC000"/>
                </a:solidFill>
              </a:rPr>
              <a:t>37</a:t>
            </a:r>
          </a:p>
        </p:txBody>
      </p:sp>
      <p:sp>
        <p:nvSpPr>
          <p:cNvPr id="23" name="ZoneTexte 22"/>
          <p:cNvSpPr txBox="1"/>
          <p:nvPr/>
        </p:nvSpPr>
        <p:spPr>
          <a:xfrm>
            <a:off x="535834" y="5640576"/>
            <a:ext cx="7099251" cy="461665"/>
          </a:xfrm>
          <a:prstGeom prst="rect">
            <a:avLst/>
          </a:prstGeom>
          <a:noFill/>
        </p:spPr>
        <p:txBody>
          <a:bodyPr wrap="none" rtlCol="0">
            <a:spAutoFit/>
          </a:bodyPr>
          <a:lstStyle/>
          <a:p>
            <a:r>
              <a:rPr lang="fr-FR" sz="2400" b="1" dirty="0">
                <a:solidFill>
                  <a:srgbClr val="FFFF00"/>
                </a:solidFill>
              </a:rPr>
              <a:t>Participation </a:t>
            </a:r>
            <a:r>
              <a:rPr lang="fr-FR" sz="2400" b="1" dirty="0" err="1">
                <a:solidFill>
                  <a:srgbClr val="FFFF00"/>
                </a:solidFill>
              </a:rPr>
              <a:t>is</a:t>
            </a:r>
            <a:r>
              <a:rPr lang="fr-FR" sz="2400" b="1" dirty="0">
                <a:solidFill>
                  <a:srgbClr val="FFFF00"/>
                </a:solidFill>
              </a:rPr>
              <a:t> </a:t>
            </a:r>
            <a:r>
              <a:rPr lang="fr-FR" sz="2400" b="1" dirty="0" err="1">
                <a:solidFill>
                  <a:srgbClr val="FFFF00"/>
                </a:solidFill>
              </a:rPr>
              <a:t>significant</a:t>
            </a:r>
            <a:r>
              <a:rPr lang="fr-FR" sz="2400" b="1" dirty="0">
                <a:solidFill>
                  <a:srgbClr val="FFFF00"/>
                </a:solidFill>
              </a:rPr>
              <a:t> </a:t>
            </a:r>
            <a:r>
              <a:rPr lang="fr-FR" sz="2400" b="1" dirty="0" err="1">
                <a:solidFill>
                  <a:srgbClr val="FFFF00"/>
                </a:solidFill>
              </a:rPr>
              <a:t>whatever</a:t>
            </a:r>
            <a:r>
              <a:rPr lang="fr-FR" sz="2400" b="1" dirty="0">
                <a:solidFill>
                  <a:srgbClr val="FFFF00"/>
                </a:solidFill>
              </a:rPr>
              <a:t> the </a:t>
            </a:r>
            <a:r>
              <a:rPr lang="fr-FR" sz="2400" b="1" dirty="0" err="1">
                <a:solidFill>
                  <a:srgbClr val="FFFF00"/>
                </a:solidFill>
              </a:rPr>
              <a:t>involvement</a:t>
            </a:r>
            <a:r>
              <a:rPr lang="fr-FR" sz="2400" b="1" dirty="0">
                <a:solidFill>
                  <a:srgbClr val="FFFF00"/>
                </a:solidFill>
              </a:rPr>
              <a:t>!</a:t>
            </a:r>
            <a:endParaRPr lang="fr-FR" sz="2400" dirty="0">
              <a:solidFill>
                <a:srgbClr val="FFFF00"/>
              </a:solidFill>
            </a:endParaRPr>
          </a:p>
        </p:txBody>
      </p:sp>
    </p:spTree>
    <p:extLst>
      <p:ext uri="{BB962C8B-B14F-4D97-AF65-F5344CB8AC3E}">
        <p14:creationId xmlns:p14="http://schemas.microsoft.com/office/powerpoint/2010/main" val="410961030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08720"/>
          </a:xfrm>
        </p:spPr>
        <p:txBody>
          <a:bodyPr>
            <a:normAutofit/>
          </a:bodyPr>
          <a:lstStyle/>
          <a:p>
            <a:pPr lvl="0" eaLnBrk="1" fontAlgn="auto" hangingPunct="1">
              <a:spcBef>
                <a:spcPts val="0"/>
              </a:spcBef>
              <a:spcAft>
                <a:spcPts val="0"/>
              </a:spcAft>
              <a:defRPr/>
            </a:pPr>
            <a:r>
              <a:rPr lang="de-DE" dirty="0">
                <a:latin typeface="Arial"/>
                <a:ea typeface="DejaVu Sans"/>
                <a:cs typeface="DejaVu Sans"/>
              </a:rPr>
              <a:t>Vigie-</a:t>
            </a:r>
            <a:r>
              <a:rPr lang="de-DE" dirty="0" err="1">
                <a:latin typeface="Arial"/>
                <a:ea typeface="DejaVu Sans"/>
                <a:cs typeface="DejaVu Sans"/>
              </a:rPr>
              <a:t>Chiro</a:t>
            </a:r>
            <a:r>
              <a:rPr lang="de-DE" dirty="0">
                <a:latin typeface="Arial"/>
                <a:ea typeface="DejaVu Sans"/>
                <a:cs typeface="DejaVu Sans"/>
              </a:rPr>
              <a:t>: </a:t>
            </a:r>
            <a:r>
              <a:rPr lang="de-DE" dirty="0"/>
              <a:t>3 different </a:t>
            </a:r>
            <a:r>
              <a:rPr lang="de-DE" dirty="0" err="1"/>
              <a:t>data</a:t>
            </a:r>
            <a:r>
              <a:rPr lang="de-DE" dirty="0"/>
              <a:t> </a:t>
            </a:r>
            <a:r>
              <a:rPr lang="de-DE" dirty="0" err="1"/>
              <a:t>collection</a:t>
            </a:r>
            <a:r>
              <a:rPr lang="de-DE" dirty="0"/>
              <a:t> </a:t>
            </a:r>
            <a:r>
              <a:rPr lang="de-DE" dirty="0" err="1"/>
              <a:t>protocols</a:t>
            </a:r>
            <a:r>
              <a:rPr lang="de-DE" dirty="0"/>
              <a:t> </a:t>
            </a:r>
            <a:endParaRPr lang="de-DE" sz="2000" dirty="0">
              <a:latin typeface="Arial"/>
              <a:ea typeface="DejaVu Sans"/>
              <a:cs typeface="DejaVu Sans"/>
            </a:endParaRPr>
          </a:p>
        </p:txBody>
      </p:sp>
      <p:sp>
        <p:nvSpPr>
          <p:cNvPr id="6" name="ZoneTexte 5">
            <a:extLst>
              <a:ext uri="{FF2B5EF4-FFF2-40B4-BE49-F238E27FC236}">
                <a16:creationId xmlns:a16="http://schemas.microsoft.com/office/drawing/2014/main" id="{1882F73D-1749-446D-ADD5-1BD2B951E139}"/>
              </a:ext>
            </a:extLst>
          </p:cNvPr>
          <p:cNvSpPr txBox="1"/>
          <p:nvPr/>
        </p:nvSpPr>
        <p:spPr>
          <a:xfrm>
            <a:off x="2982575" y="1475154"/>
            <a:ext cx="3178849" cy="461665"/>
          </a:xfrm>
          <a:prstGeom prst="rect">
            <a:avLst/>
          </a:prstGeom>
          <a:noFill/>
        </p:spPr>
        <p:txBody>
          <a:bodyPr wrap="square" rtlCol="0">
            <a:spAutoFit/>
          </a:bodyPr>
          <a:lstStyle/>
          <a:p>
            <a:pPr algn="ctr"/>
            <a:r>
              <a:rPr lang="fr-FR" sz="2400" b="1" dirty="0" err="1">
                <a:solidFill>
                  <a:srgbClr val="009999"/>
                </a:solidFill>
              </a:rPr>
              <a:t>Why</a:t>
            </a:r>
            <a:r>
              <a:rPr lang="fr-FR" sz="2400" b="1" dirty="0">
                <a:solidFill>
                  <a:srgbClr val="009999"/>
                </a:solidFill>
              </a:rPr>
              <a:t> </a:t>
            </a:r>
            <a:r>
              <a:rPr lang="fr-FR" sz="2400" b="1" dirty="0" err="1">
                <a:solidFill>
                  <a:srgbClr val="009999"/>
                </a:solidFill>
              </a:rPr>
              <a:t>such</a:t>
            </a:r>
            <a:r>
              <a:rPr lang="fr-FR" sz="2400" b="1" dirty="0">
                <a:solidFill>
                  <a:srgbClr val="009999"/>
                </a:solidFill>
              </a:rPr>
              <a:t> a </a:t>
            </a:r>
            <a:r>
              <a:rPr lang="fr-FR" sz="2400" b="1" dirty="0" err="1">
                <a:solidFill>
                  <a:srgbClr val="009999"/>
                </a:solidFill>
              </a:rPr>
              <a:t>success</a:t>
            </a:r>
            <a:r>
              <a:rPr lang="fr-FR" sz="2400" b="1" dirty="0">
                <a:solidFill>
                  <a:srgbClr val="009999"/>
                </a:solidFill>
              </a:rPr>
              <a:t>?</a:t>
            </a:r>
          </a:p>
        </p:txBody>
      </p:sp>
      <p:grpSp>
        <p:nvGrpSpPr>
          <p:cNvPr id="10" name="Groupe 9">
            <a:extLst>
              <a:ext uri="{FF2B5EF4-FFF2-40B4-BE49-F238E27FC236}">
                <a16:creationId xmlns:a16="http://schemas.microsoft.com/office/drawing/2014/main" id="{81606144-EBE0-4B12-A5C6-144811287774}"/>
              </a:ext>
            </a:extLst>
          </p:cNvPr>
          <p:cNvGrpSpPr/>
          <p:nvPr/>
        </p:nvGrpSpPr>
        <p:grpSpPr>
          <a:xfrm>
            <a:off x="114752" y="2598643"/>
            <a:ext cx="3178849" cy="3533995"/>
            <a:chOff x="114752" y="2598643"/>
            <a:chExt cx="3178849" cy="3533995"/>
          </a:xfrm>
        </p:grpSpPr>
        <p:pic>
          <p:nvPicPr>
            <p:cNvPr id="7" name="Picture 2" descr="DSC_5056_kevinbarre_08062022_recadre.jpg">
              <a:extLst>
                <a:ext uri="{FF2B5EF4-FFF2-40B4-BE49-F238E27FC236}">
                  <a16:creationId xmlns:a16="http://schemas.microsoft.com/office/drawing/2014/main" id="{D53AC28B-13F9-4E8C-8848-08B2CF887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52" y="3510423"/>
              <a:ext cx="3178849" cy="2622215"/>
            </a:xfrm>
            <a:prstGeom prst="hear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0D6D280-61B3-49F9-98B2-E90198806176}"/>
                </a:ext>
              </a:extLst>
            </p:cNvPr>
            <p:cNvSpPr txBox="1"/>
            <p:nvPr/>
          </p:nvSpPr>
          <p:spPr>
            <a:xfrm>
              <a:off x="950716" y="2598643"/>
              <a:ext cx="1506919" cy="523220"/>
            </a:xfrm>
            <a:prstGeom prst="rect">
              <a:avLst/>
            </a:prstGeom>
            <a:noFill/>
          </p:spPr>
          <p:txBody>
            <a:bodyPr wrap="square" rtlCol="0">
              <a:spAutoFit/>
            </a:bodyPr>
            <a:lstStyle/>
            <a:p>
              <a:pPr algn="ctr"/>
              <a:r>
                <a:rPr lang="fr-FR" sz="2800" b="1" dirty="0">
                  <a:solidFill>
                    <a:srgbClr val="009999"/>
                  </a:solidFill>
                </a:rPr>
                <a:t>1.</a:t>
              </a:r>
            </a:p>
          </p:txBody>
        </p:sp>
      </p:grpSp>
      <p:grpSp>
        <p:nvGrpSpPr>
          <p:cNvPr id="11" name="Groupe 10">
            <a:extLst>
              <a:ext uri="{FF2B5EF4-FFF2-40B4-BE49-F238E27FC236}">
                <a16:creationId xmlns:a16="http://schemas.microsoft.com/office/drawing/2014/main" id="{974E2693-B048-46BA-B47A-3A9F6C4C41C4}"/>
              </a:ext>
            </a:extLst>
          </p:cNvPr>
          <p:cNvGrpSpPr/>
          <p:nvPr/>
        </p:nvGrpSpPr>
        <p:grpSpPr>
          <a:xfrm>
            <a:off x="6732240" y="2564904"/>
            <a:ext cx="2088232" cy="3663403"/>
            <a:chOff x="6732240" y="2564904"/>
            <a:chExt cx="2088232" cy="3663403"/>
          </a:xfrm>
        </p:grpSpPr>
        <p:pic>
          <p:nvPicPr>
            <p:cNvPr id="1026" name="Picture 2" descr="https://www.deep-insight.com/wp-content/uploads/2019/08/Secret-Ingredient-870-x-280.jpg">
              <a:extLst>
                <a:ext uri="{FF2B5EF4-FFF2-40B4-BE49-F238E27FC236}">
                  <a16:creationId xmlns:a16="http://schemas.microsoft.com/office/drawing/2014/main" id="{BADFEFB1-A4C5-40F9-BA6B-267F8915F1B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6420" r="37071"/>
            <a:stretch/>
          </p:blipFill>
          <p:spPr bwMode="auto">
            <a:xfrm>
              <a:off x="6732240" y="3429450"/>
              <a:ext cx="2088232" cy="2798857"/>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0FE50F7D-F3A2-4B44-A745-456D15DD0E48}"/>
                </a:ext>
              </a:extLst>
            </p:cNvPr>
            <p:cNvSpPr txBox="1"/>
            <p:nvPr/>
          </p:nvSpPr>
          <p:spPr>
            <a:xfrm>
              <a:off x="6981031" y="2564904"/>
              <a:ext cx="1506919" cy="523220"/>
            </a:xfrm>
            <a:prstGeom prst="rect">
              <a:avLst/>
            </a:prstGeom>
            <a:noFill/>
          </p:spPr>
          <p:txBody>
            <a:bodyPr wrap="square" rtlCol="0">
              <a:spAutoFit/>
            </a:bodyPr>
            <a:lstStyle/>
            <a:p>
              <a:pPr algn="ctr"/>
              <a:r>
                <a:rPr lang="fr-FR" sz="2800" b="1" dirty="0">
                  <a:solidFill>
                    <a:srgbClr val="009999"/>
                  </a:solidFill>
                </a:rPr>
                <a:t>3.</a:t>
              </a:r>
            </a:p>
          </p:txBody>
        </p:sp>
      </p:grpSp>
      <p:grpSp>
        <p:nvGrpSpPr>
          <p:cNvPr id="9" name="Groupe 8">
            <a:extLst>
              <a:ext uri="{FF2B5EF4-FFF2-40B4-BE49-F238E27FC236}">
                <a16:creationId xmlns:a16="http://schemas.microsoft.com/office/drawing/2014/main" id="{61E1BFAF-83A6-4F73-9B76-B347F6EA0674}"/>
              </a:ext>
            </a:extLst>
          </p:cNvPr>
          <p:cNvGrpSpPr/>
          <p:nvPr/>
        </p:nvGrpSpPr>
        <p:grpSpPr>
          <a:xfrm>
            <a:off x="3503281" y="2564904"/>
            <a:ext cx="2636912" cy="3582431"/>
            <a:chOff x="3503281" y="2564904"/>
            <a:chExt cx="2636912" cy="3582431"/>
          </a:xfrm>
        </p:grpSpPr>
        <p:sp>
          <p:nvSpPr>
            <p:cNvPr id="27" name="ZoneTexte 26">
              <a:extLst>
                <a:ext uri="{FF2B5EF4-FFF2-40B4-BE49-F238E27FC236}">
                  <a16:creationId xmlns:a16="http://schemas.microsoft.com/office/drawing/2014/main" id="{0FA534D8-8689-4731-9E0D-9D288A4C0064}"/>
                </a:ext>
              </a:extLst>
            </p:cNvPr>
            <p:cNvSpPr txBox="1"/>
            <p:nvPr/>
          </p:nvSpPr>
          <p:spPr>
            <a:xfrm>
              <a:off x="4058498" y="2564904"/>
              <a:ext cx="1506919" cy="523220"/>
            </a:xfrm>
            <a:prstGeom prst="rect">
              <a:avLst/>
            </a:prstGeom>
            <a:noFill/>
          </p:spPr>
          <p:txBody>
            <a:bodyPr wrap="square" rtlCol="0">
              <a:spAutoFit/>
            </a:bodyPr>
            <a:lstStyle/>
            <a:p>
              <a:pPr algn="ctr"/>
              <a:r>
                <a:rPr lang="fr-FR" sz="2800" b="1" dirty="0">
                  <a:solidFill>
                    <a:srgbClr val="009999"/>
                  </a:solidFill>
                </a:rPr>
                <a:t>2.</a:t>
              </a:r>
            </a:p>
          </p:txBody>
        </p:sp>
        <p:pic>
          <p:nvPicPr>
            <p:cNvPr id="1030" name="Picture 6" descr="I Heart Specimen Science T-Shirt | 6 Dollar Shirts">
              <a:extLst>
                <a:ext uri="{FF2B5EF4-FFF2-40B4-BE49-F238E27FC236}">
                  <a16:creationId xmlns:a16="http://schemas.microsoft.com/office/drawing/2014/main" id="{F7BC620B-0EE5-4A0F-A2A2-D025359977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3281" y="3510423"/>
              <a:ext cx="2636912" cy="263691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igne de multiplication 11">
            <a:extLst>
              <a:ext uri="{FF2B5EF4-FFF2-40B4-BE49-F238E27FC236}">
                <a16:creationId xmlns:a16="http://schemas.microsoft.com/office/drawing/2014/main" id="{B5773E6E-BBD1-474D-93F5-4F4677BD0C0B}"/>
              </a:ext>
            </a:extLst>
          </p:cNvPr>
          <p:cNvSpPr/>
          <p:nvPr/>
        </p:nvSpPr>
        <p:spPr>
          <a:xfrm>
            <a:off x="-87408" y="2785354"/>
            <a:ext cx="3693921" cy="3807982"/>
          </a:xfrm>
          <a:prstGeom prst="mathMultiply">
            <a:avLst>
              <a:gd name="adj1" fmla="val 1346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900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0" eaLnBrk="1" fontAlgn="auto" hangingPunct="1">
              <a:spcBef>
                <a:spcPts val="0"/>
              </a:spcBef>
              <a:spcAft>
                <a:spcPts val="0"/>
              </a:spcAft>
              <a:defRPr/>
            </a:pPr>
            <a:r>
              <a:rPr lang="de-DE" dirty="0">
                <a:latin typeface="Arial"/>
                <a:ea typeface="DejaVu Sans"/>
                <a:cs typeface="DejaVu Sans"/>
              </a:rPr>
              <a:t>Vigie-</a:t>
            </a:r>
            <a:r>
              <a:rPr lang="de-DE" dirty="0" err="1">
                <a:latin typeface="Arial"/>
                <a:ea typeface="DejaVu Sans"/>
                <a:cs typeface="DejaVu Sans"/>
              </a:rPr>
              <a:t>Chiro</a:t>
            </a:r>
            <a:r>
              <a:rPr lang="de-DE" dirty="0">
                <a:latin typeface="Arial"/>
                <a:ea typeface="DejaVu Sans"/>
                <a:cs typeface="DejaVu Sans"/>
              </a:rPr>
              <a:t>: different </a:t>
            </a:r>
            <a:r>
              <a:rPr lang="de-DE" dirty="0" err="1">
                <a:latin typeface="Arial"/>
                <a:ea typeface="DejaVu Sans"/>
                <a:cs typeface="DejaVu Sans"/>
              </a:rPr>
              <a:t>ways</a:t>
            </a:r>
            <a:r>
              <a:rPr lang="de-DE" dirty="0">
                <a:latin typeface="Arial"/>
                <a:ea typeface="DejaVu Sans"/>
                <a:cs typeface="DejaVu Sans"/>
              </a:rPr>
              <a:t> </a:t>
            </a:r>
            <a:r>
              <a:rPr lang="de-DE" dirty="0" err="1">
                <a:latin typeface="Arial"/>
                <a:ea typeface="DejaVu Sans"/>
                <a:cs typeface="DejaVu Sans"/>
              </a:rPr>
              <a:t>to</a:t>
            </a:r>
            <a:r>
              <a:rPr lang="de-DE" dirty="0">
                <a:latin typeface="Arial"/>
                <a:ea typeface="DejaVu Sans"/>
                <a:cs typeface="DejaVu Sans"/>
              </a:rPr>
              <a:t> </a:t>
            </a:r>
            <a:r>
              <a:rPr lang="de-DE" dirty="0" err="1">
                <a:latin typeface="Arial"/>
                <a:ea typeface="DejaVu Sans"/>
                <a:cs typeface="DejaVu Sans"/>
              </a:rPr>
              <a:t>take</a:t>
            </a:r>
            <a:r>
              <a:rPr lang="de-DE" dirty="0">
                <a:latin typeface="Arial"/>
                <a:ea typeface="DejaVu Sans"/>
                <a:cs typeface="DejaVu Sans"/>
              </a:rPr>
              <a:t> </a:t>
            </a:r>
            <a:r>
              <a:rPr lang="de-DE" dirty="0" err="1">
                <a:latin typeface="Arial"/>
                <a:ea typeface="DejaVu Sans"/>
                <a:cs typeface="DejaVu Sans"/>
              </a:rPr>
              <a:t>part</a:t>
            </a:r>
            <a:endParaRPr lang="de-DE" sz="2000" dirty="0">
              <a:latin typeface="Arial"/>
              <a:ea typeface="DejaVu Sans"/>
              <a:cs typeface="DejaVu Sans"/>
            </a:endParaRPr>
          </a:p>
        </p:txBody>
      </p:sp>
      <p:sp>
        <p:nvSpPr>
          <p:cNvPr id="3" name="ZoneTexte 2">
            <a:extLst>
              <a:ext uri="{FF2B5EF4-FFF2-40B4-BE49-F238E27FC236}">
                <a16:creationId xmlns:a16="http://schemas.microsoft.com/office/drawing/2014/main" id="{1B000F1E-8D21-457C-83F7-9678386557C4}"/>
              </a:ext>
            </a:extLst>
          </p:cNvPr>
          <p:cNvSpPr txBox="1"/>
          <p:nvPr/>
        </p:nvSpPr>
        <p:spPr>
          <a:xfrm>
            <a:off x="442476" y="1170788"/>
            <a:ext cx="7920880" cy="4093428"/>
          </a:xfrm>
          <a:prstGeom prst="rect">
            <a:avLst/>
          </a:prstGeom>
          <a:noFill/>
        </p:spPr>
        <p:txBody>
          <a:bodyPr wrap="square" rtlCol="0">
            <a:spAutoFit/>
          </a:bodyPr>
          <a:lstStyle/>
          <a:p>
            <a:pPr marL="285750" indent="-285750">
              <a:buFont typeface="Arial" panose="020B0604020202020204" pitchFamily="34" charset="0"/>
              <a:buChar char="•"/>
            </a:pPr>
            <a:r>
              <a:rPr lang="fr-FR" sz="2000" dirty="0"/>
              <a:t>One setting for </a:t>
            </a:r>
            <a:r>
              <a:rPr lang="fr-FR" sz="2000" dirty="0" err="1"/>
              <a:t>each</a:t>
            </a:r>
            <a:r>
              <a:rPr lang="fr-FR" sz="2000" dirty="0"/>
              <a:t> machine (</a:t>
            </a:r>
            <a:r>
              <a:rPr lang="fr-FR" sz="2000" dirty="0" err="1"/>
              <a:t>here</a:t>
            </a:r>
            <a:r>
              <a:rPr lang="fr-FR" sz="2000" dirty="0"/>
              <a:t> full-night </a:t>
            </a:r>
            <a:r>
              <a:rPr lang="fr-FR" sz="2000" dirty="0" err="1"/>
              <a:t>protocols</a:t>
            </a:r>
            <a:r>
              <a:rPr lang="fr-FR" sz="2000" dirty="0"/>
              <a:t>):</a:t>
            </a:r>
          </a:p>
          <a:p>
            <a:pPr marL="742950" lvl="1" indent="-285750">
              <a:buFont typeface="Arial" panose="020B0604020202020204" pitchFamily="34" charset="0"/>
              <a:buChar char="•"/>
            </a:pPr>
            <a:r>
              <a:rPr lang="fr-FR" sz="2000" dirty="0"/>
              <a:t>SM2BAT, SM3BAR, SM4BAT, SM Mini</a:t>
            </a:r>
          </a:p>
          <a:p>
            <a:pPr marL="742950" lvl="1" indent="-285750">
              <a:buFont typeface="Arial" panose="020B0604020202020204" pitchFamily="34" charset="0"/>
              <a:buChar char="•"/>
            </a:pPr>
            <a:r>
              <a:rPr lang="fr-FR" sz="2000" dirty="0" err="1"/>
              <a:t>Batlogger</a:t>
            </a:r>
            <a:endParaRPr lang="fr-FR" sz="2000" dirty="0"/>
          </a:p>
          <a:p>
            <a:pPr marL="742950" lvl="1" indent="-285750">
              <a:buFont typeface="Arial" panose="020B0604020202020204" pitchFamily="34" charset="0"/>
              <a:buChar char="•"/>
            </a:pPr>
            <a:r>
              <a:rPr lang="fr-FR" sz="2000" dirty="0"/>
              <a:t>Passive Recorder</a:t>
            </a:r>
          </a:p>
          <a:p>
            <a:pPr marL="742950" lvl="1" indent="-285750">
              <a:buFont typeface="Arial" panose="020B0604020202020204" pitchFamily="34" charset="0"/>
              <a:buChar char="•"/>
            </a:pPr>
            <a:r>
              <a:rPr lang="fr-FR" sz="2000" dirty="0" err="1"/>
              <a:t>Anabat</a:t>
            </a:r>
            <a:r>
              <a:rPr lang="fr-FR" sz="2000" dirty="0"/>
              <a:t> Swift</a:t>
            </a:r>
          </a:p>
          <a:p>
            <a:pPr marL="742950" lvl="1" indent="-285750">
              <a:buFont typeface="Arial" panose="020B0604020202020204" pitchFamily="34" charset="0"/>
              <a:buChar char="•"/>
            </a:pPr>
            <a:r>
              <a:rPr lang="fr-FR" sz="2000" dirty="0" err="1"/>
              <a:t>Audiomoth</a:t>
            </a:r>
            <a:endParaRPr lang="fr-FR" sz="2000" dirty="0"/>
          </a:p>
          <a:p>
            <a:pPr marL="342900" indent="-342900">
              <a:buFont typeface="Wingdings" panose="05000000000000000000" pitchFamily="2" charset="2"/>
              <a:buChar char="à"/>
            </a:pPr>
            <a:r>
              <a:rPr lang="fr-FR" sz="2000" dirty="0">
                <a:sym typeface="Wingdings" panose="05000000000000000000" pitchFamily="2" charset="2"/>
              </a:rPr>
              <a:t>To </a:t>
            </a:r>
            <a:r>
              <a:rPr lang="fr-FR" sz="2000" dirty="0" err="1">
                <a:sym typeface="Wingdings" panose="05000000000000000000" pitchFamily="2" charset="2"/>
              </a:rPr>
              <a:t>obtain</a:t>
            </a:r>
            <a:r>
              <a:rPr lang="fr-FR" sz="2000" dirty="0">
                <a:sym typeface="Wingdings" panose="05000000000000000000" pitchFamily="2" charset="2"/>
              </a:rPr>
              <a:t> comparable </a:t>
            </a:r>
            <a:r>
              <a:rPr lang="fr-FR" sz="2000" dirty="0" err="1">
                <a:sym typeface="Wingdings" panose="05000000000000000000" pitchFamily="2" charset="2"/>
              </a:rPr>
              <a:t>measures</a:t>
            </a:r>
            <a:endParaRPr lang="fr-FR" sz="2000" dirty="0">
              <a:sym typeface="Wingdings" panose="05000000000000000000" pitchFamily="2" charset="2"/>
            </a:endParaRPr>
          </a:p>
          <a:p>
            <a:endParaRPr lang="fr-FR" sz="2000" dirty="0"/>
          </a:p>
          <a:p>
            <a:br>
              <a:rPr lang="fr-FR" sz="2000" dirty="0"/>
            </a:br>
            <a:endParaRPr lang="fr-FR" sz="2000" dirty="0"/>
          </a:p>
          <a:p>
            <a:pPr marL="342900" indent="-342900">
              <a:buFont typeface="Arial" panose="020B0604020202020204" pitchFamily="34" charset="0"/>
              <a:buChar char="•"/>
            </a:pPr>
            <a:r>
              <a:rPr lang="fr-FR" sz="2000" dirty="0"/>
              <a:t>2 participation </a:t>
            </a:r>
            <a:r>
              <a:rPr lang="fr-FR" sz="2000" dirty="0" err="1"/>
              <a:t>possibilities</a:t>
            </a:r>
            <a:r>
              <a:rPr lang="fr-FR" sz="2000" dirty="0"/>
              <a:t> :</a:t>
            </a:r>
          </a:p>
          <a:p>
            <a:pPr marL="800100" lvl="1" indent="-342900">
              <a:buFont typeface="Arial" panose="020B0604020202020204" pitchFamily="34" charset="0"/>
              <a:buChar char="•"/>
            </a:pPr>
            <a:r>
              <a:rPr lang="fr-FR" sz="2000" dirty="0" err="1"/>
              <a:t>Representative</a:t>
            </a:r>
            <a:r>
              <a:rPr lang="fr-FR" sz="2000" dirty="0"/>
              <a:t> </a:t>
            </a:r>
            <a:r>
              <a:rPr lang="fr-FR" sz="2000" dirty="0" err="1"/>
              <a:t>protocol</a:t>
            </a:r>
            <a:r>
              <a:rPr lang="fr-FR" sz="2000" dirty="0"/>
              <a:t> : </a:t>
            </a:r>
            <a:r>
              <a:rPr lang="fr-FR" sz="2000" dirty="0" err="1"/>
              <a:t>random</a:t>
            </a:r>
            <a:r>
              <a:rPr lang="fr-FR" sz="2000" dirty="0"/>
              <a:t> square </a:t>
            </a:r>
            <a:r>
              <a:rPr lang="fr-FR" sz="2000" dirty="0" err="1"/>
              <a:t>choice</a:t>
            </a:r>
            <a:endParaRPr lang="fr-FR" sz="2000" dirty="0"/>
          </a:p>
          <a:p>
            <a:pPr marL="800100" lvl="1" indent="-342900">
              <a:buFont typeface="Arial" panose="020B0604020202020204" pitchFamily="34" charset="0"/>
              <a:buChar char="•"/>
            </a:pPr>
            <a:r>
              <a:rPr lang="fr-FR" sz="2000" dirty="0" err="1"/>
              <a:t>Opportunistic</a:t>
            </a:r>
            <a:r>
              <a:rPr lang="fr-FR" sz="2000" dirty="0"/>
              <a:t> : squares are </a:t>
            </a:r>
            <a:r>
              <a:rPr lang="fr-FR" sz="2000" dirty="0" err="1"/>
              <a:t>chosen</a:t>
            </a:r>
            <a:r>
              <a:rPr lang="fr-FR" sz="2000" dirty="0"/>
              <a:t> by participants</a:t>
            </a:r>
          </a:p>
        </p:txBody>
      </p:sp>
      <p:pic>
        <p:nvPicPr>
          <p:cNvPr id="5" name="Picture 6" descr="Elekon Batlogger A Bat Detector | NHBS Wildlife Survey &amp; Monitoring">
            <a:extLst>
              <a:ext uri="{FF2B5EF4-FFF2-40B4-BE49-F238E27FC236}">
                <a16:creationId xmlns:a16="http://schemas.microsoft.com/office/drawing/2014/main" id="{4F909E86-E5BD-4C54-B50F-FA079AD08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62" b="17045"/>
          <a:stretch/>
        </p:blipFill>
        <p:spPr bwMode="auto">
          <a:xfrm>
            <a:off x="4818917" y="5366853"/>
            <a:ext cx="2371725" cy="1325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AudioMoth v1.1.0 - LabMaker">
            <a:extLst>
              <a:ext uri="{FF2B5EF4-FFF2-40B4-BE49-F238E27FC236}">
                <a16:creationId xmlns:a16="http://schemas.microsoft.com/office/drawing/2014/main" id="{428779E5-4991-4D0F-9023-FB7898ADF4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4866"/>
          <a:stretch/>
        </p:blipFill>
        <p:spPr bwMode="auto">
          <a:xfrm>
            <a:off x="2763212" y="5249126"/>
            <a:ext cx="1797516" cy="1481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assive Recorder">
            <a:extLst>
              <a:ext uri="{FF2B5EF4-FFF2-40B4-BE49-F238E27FC236}">
                <a16:creationId xmlns:a16="http://schemas.microsoft.com/office/drawing/2014/main" id="{9F37954C-F1CC-4212-9F1C-61C0A3F06BB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044" b="90993" l="3809" r="97168">
                        <a14:foregroundMark x1="50098" y1="23897" x2="50098" y2="23897"/>
                        <a14:foregroundMark x1="31348" y1="17831" x2="31348" y2="17831"/>
                        <a14:foregroundMark x1="27441" y1="19669" x2="27441" y2="19669"/>
                        <a14:foregroundMark x1="26660" y1="15074" x2="26660" y2="15074"/>
                        <a14:foregroundMark x1="90625" y1="28493" x2="90625" y2="28493"/>
                        <a14:foregroundMark x1="89648" y1="27022" x2="89648" y2="27022"/>
                        <a14:foregroundMark x1="86719" y1="22243" x2="86719" y2="22243"/>
                        <a14:foregroundMark x1="84082" y1="19118" x2="84082" y2="19118"/>
                        <a14:foregroundMark x1="81152" y1="14338" x2="81152" y2="14338"/>
                        <a14:foregroundMark x1="78223" y1="11213" x2="78223" y2="11213"/>
                        <a14:foregroundMark x1="75781" y1="9191" x2="75781" y2="9191"/>
                        <a14:foregroundMark x1="73340" y1="13419" x2="73340" y2="13419"/>
                        <a14:foregroundMark x1="92676" y1="34007" x2="92676" y2="34007"/>
                        <a14:foregroundMark x1="93750" y1="46140" x2="93750" y2="46140"/>
                        <a14:foregroundMark x1="97168" y1="47794" x2="97168" y2="47794"/>
                        <a14:foregroundMark x1="53809" y1="4596" x2="53809" y2="4596"/>
                        <a14:foregroundMark x1="87500" y1="70037" x2="87500" y2="70037"/>
                        <a14:foregroundMark x1="89551" y1="71324" x2="89551" y2="71324"/>
                        <a14:foregroundMark x1="38281" y1="90993" x2="38281" y2="90993"/>
                        <a14:foregroundMark x1="9082" y1="63419" x2="9082" y2="63419"/>
                        <a14:foregroundMark x1="9082" y1="63419" x2="9082" y2="63419"/>
                        <a14:foregroundMark x1="12109" y1="58824" x2="12109" y2="58824"/>
                        <a14:foregroundMark x1="14648" y1="66912" x2="14648" y2="66912"/>
                        <a14:foregroundMark x1="4980" y1="57169" x2="4980" y2="57169"/>
                        <a14:foregroundMark x1="3906" y1="66176" x2="3906" y2="66176"/>
                        <a14:foregroundMark x1="21094" y1="61581" x2="21094" y2="61581"/>
                        <a14:foregroundMark x1="21094" y1="60110" x2="21094" y2="60110"/>
                        <a14:foregroundMark x1="21484" y1="63051" x2="21484" y2="63051"/>
                        <a14:foregroundMark x1="27734" y1="4596" x2="27734" y2="4596"/>
                        <a14:foregroundMark x1="32227" y1="4228" x2="32227" y2="4228"/>
                        <a14:foregroundMark x1="69824" y1="5882" x2="69824" y2="5882"/>
                        <a14:foregroundMark x1="67676" y1="5882" x2="67676" y2="5882"/>
                        <a14:foregroundMark x1="62891" y1="5882" x2="62891" y2="5882"/>
                        <a14:foregroundMark x1="55859" y1="5515" x2="55859" y2="5515"/>
                        <a14:foregroundMark x1="49707" y1="5515" x2="49707" y2="5515"/>
                        <a14:foregroundMark x1="45117" y1="5515" x2="45117" y2="5515"/>
                        <a14:foregroundMark x1="41699" y1="4963" x2="41699" y2="4963"/>
                        <a14:foregroundMark x1="39258" y1="4596" x2="39258" y2="4596"/>
                        <a14:foregroundMark x1="34961" y1="4596" x2="34961" y2="4596"/>
                        <a14:foregroundMark x1="34082" y1="4044" x2="34082" y2="4044"/>
                        <a14:foregroundMark x1="79883" y1="11213" x2="79883" y2="11213"/>
                        <a14:foregroundMark x1="78223" y1="8640" x2="78223" y2="8640"/>
                        <a14:foregroundMark x1="75684" y1="8088" x2="75684" y2="8088"/>
                        <a14:foregroundMark x1="43164" y1="4779" x2="43164" y2="4779"/>
                        <a14:foregroundMark x1="47559" y1="5331" x2="47559" y2="5331"/>
                      </a14:backgroundRemoval>
                    </a14:imgEffect>
                  </a14:imgLayer>
                </a14:imgProps>
              </a:ext>
              <a:ext uri="{28A0092B-C50C-407E-A947-70E740481C1C}">
                <a14:useLocalDpi xmlns:a14="http://schemas.microsoft.com/office/drawing/2010/main" val="0"/>
              </a:ext>
            </a:extLst>
          </a:blip>
          <a:srcRect/>
          <a:stretch>
            <a:fillRect/>
          </a:stretch>
        </p:blipFill>
        <p:spPr bwMode="auto">
          <a:xfrm>
            <a:off x="127872" y="5395843"/>
            <a:ext cx="2177516" cy="115680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2B653680-21B3-454A-AD34-4A923DBA3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4702" y="1626234"/>
            <a:ext cx="3491880" cy="2618910"/>
          </a:xfrm>
          <a:prstGeom prst="rect">
            <a:avLst/>
          </a:prstGeom>
        </p:spPr>
      </p:pic>
      <p:pic>
        <p:nvPicPr>
          <p:cNvPr id="6" name="Picture 8" descr="Anabat Swift">
            <a:extLst>
              <a:ext uri="{FF2B5EF4-FFF2-40B4-BE49-F238E27FC236}">
                <a16:creationId xmlns:a16="http://schemas.microsoft.com/office/drawing/2014/main" id="{84D0A72A-F8B1-422D-B27C-880B7A09F5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8831" y="4669242"/>
            <a:ext cx="1476994" cy="202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7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827584" y="1700808"/>
            <a:ext cx="6266667" cy="3685714"/>
          </a:xfrm>
          <a:prstGeom prst="rect">
            <a:avLst/>
          </a:prstGeom>
        </p:spPr>
      </p:pic>
      <p:sp>
        <p:nvSpPr>
          <p:cNvPr id="2" name="Titre 1"/>
          <p:cNvSpPr>
            <a:spLocks noGrp="1"/>
          </p:cNvSpPr>
          <p:nvPr>
            <p:ph type="title"/>
          </p:nvPr>
        </p:nvSpPr>
        <p:spPr/>
        <p:txBody>
          <a:bodyPr/>
          <a:lstStyle/>
          <a:p>
            <a:r>
              <a:rPr lang="en-GB" dirty="0"/>
              <a:t>Why using automatic id?</a:t>
            </a:r>
            <a:endParaRPr lang="fr-FR" dirty="0"/>
          </a:p>
        </p:txBody>
      </p:sp>
      <p:sp>
        <p:nvSpPr>
          <p:cNvPr id="6" name="Accolade fermante 5"/>
          <p:cNvSpPr/>
          <p:nvPr/>
        </p:nvSpPr>
        <p:spPr>
          <a:xfrm rot="16200000">
            <a:off x="2284876" y="3374123"/>
            <a:ext cx="397787" cy="144016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nvGrpSpPr>
          <p:cNvPr id="3" name="Groupe 2">
            <a:extLst>
              <a:ext uri="{FF2B5EF4-FFF2-40B4-BE49-F238E27FC236}">
                <a16:creationId xmlns:a16="http://schemas.microsoft.com/office/drawing/2014/main" id="{A04984DE-5AD0-4108-998E-4E3C23931B70}"/>
              </a:ext>
            </a:extLst>
          </p:cNvPr>
          <p:cNvGrpSpPr/>
          <p:nvPr/>
        </p:nvGrpSpPr>
        <p:grpSpPr>
          <a:xfrm>
            <a:off x="1600475" y="5085184"/>
            <a:ext cx="2467471" cy="369332"/>
            <a:chOff x="1600475" y="5085184"/>
            <a:chExt cx="2467471" cy="369332"/>
          </a:xfrm>
        </p:grpSpPr>
        <p:sp>
          <p:nvSpPr>
            <p:cNvPr id="11" name="ZoneTexte 10"/>
            <p:cNvSpPr txBox="1"/>
            <p:nvPr/>
          </p:nvSpPr>
          <p:spPr>
            <a:xfrm>
              <a:off x="1600475" y="5085184"/>
              <a:ext cx="2467471" cy="369332"/>
            </a:xfrm>
            <a:prstGeom prst="rect">
              <a:avLst/>
            </a:prstGeom>
            <a:noFill/>
          </p:spPr>
          <p:txBody>
            <a:bodyPr wrap="none" rtlCol="0">
              <a:spAutoFit/>
            </a:bodyPr>
            <a:lstStyle/>
            <a:p>
              <a:pPr algn="ctr"/>
              <a:r>
                <a:rPr lang="en-GB" b="1" dirty="0">
                  <a:solidFill>
                    <a:schemeClr val="tx2">
                      <a:lumMod val="60000"/>
                      <a:lumOff val="40000"/>
                    </a:schemeClr>
                  </a:solidFill>
                </a:rPr>
                <a:t>100% manually checked</a:t>
              </a:r>
            </a:p>
          </p:txBody>
        </p:sp>
        <p:cxnSp>
          <p:nvCxnSpPr>
            <p:cNvPr id="8" name="Connecteur droit 7"/>
            <p:cNvCxnSpPr/>
            <p:nvPr/>
          </p:nvCxnSpPr>
          <p:spPr>
            <a:xfrm>
              <a:off x="1619672" y="5085184"/>
              <a:ext cx="2448272" cy="0"/>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EEFE624D-397E-42C1-BC3E-143F82FD6D49}"/>
              </a:ext>
            </a:extLst>
          </p:cNvPr>
          <p:cNvGrpSpPr/>
          <p:nvPr/>
        </p:nvGrpSpPr>
        <p:grpSpPr>
          <a:xfrm>
            <a:off x="2972206" y="5518800"/>
            <a:ext cx="5776258" cy="387723"/>
            <a:chOff x="2972206" y="5518800"/>
            <a:chExt cx="5776258" cy="387723"/>
          </a:xfrm>
        </p:grpSpPr>
        <p:sp>
          <p:nvSpPr>
            <p:cNvPr id="12" name="ZoneTexte 11"/>
            <p:cNvSpPr txBox="1"/>
            <p:nvPr/>
          </p:nvSpPr>
          <p:spPr>
            <a:xfrm>
              <a:off x="2987824" y="5537191"/>
              <a:ext cx="4246172" cy="369332"/>
            </a:xfrm>
            <a:prstGeom prst="rect">
              <a:avLst/>
            </a:prstGeom>
            <a:noFill/>
          </p:spPr>
          <p:txBody>
            <a:bodyPr wrap="square" rtlCol="0">
              <a:spAutoFit/>
            </a:bodyPr>
            <a:lstStyle/>
            <a:p>
              <a:r>
                <a:rPr lang="en-GB" b="1" dirty="0">
                  <a:solidFill>
                    <a:srgbClr val="92D050"/>
                  </a:solidFill>
                </a:rPr>
                <a:t>Machine learning development</a:t>
              </a:r>
            </a:p>
          </p:txBody>
        </p:sp>
        <p:cxnSp>
          <p:nvCxnSpPr>
            <p:cNvPr id="10" name="Connecteur droit 9"/>
            <p:cNvCxnSpPr/>
            <p:nvPr/>
          </p:nvCxnSpPr>
          <p:spPr>
            <a:xfrm flipV="1">
              <a:off x="2972206" y="5518800"/>
              <a:ext cx="412204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7094251" y="5518800"/>
              <a:ext cx="1654213" cy="0"/>
            </a:xfrm>
            <a:prstGeom prst="line">
              <a:avLst/>
            </a:prstGeom>
            <a:ln w="38100">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e 6">
            <a:extLst>
              <a:ext uri="{FF2B5EF4-FFF2-40B4-BE49-F238E27FC236}">
                <a16:creationId xmlns:a16="http://schemas.microsoft.com/office/drawing/2014/main" id="{CCF400B8-BA56-4579-9B6C-7E7FE18F1006}"/>
              </a:ext>
            </a:extLst>
          </p:cNvPr>
          <p:cNvGrpSpPr/>
          <p:nvPr/>
        </p:nvGrpSpPr>
        <p:grpSpPr>
          <a:xfrm>
            <a:off x="4716016" y="6021288"/>
            <a:ext cx="4030477" cy="405236"/>
            <a:chOff x="4716016" y="6021288"/>
            <a:chExt cx="4030477" cy="405236"/>
          </a:xfrm>
        </p:grpSpPr>
        <p:sp>
          <p:nvSpPr>
            <p:cNvPr id="14" name="ZoneTexte 13"/>
            <p:cNvSpPr txBox="1"/>
            <p:nvPr/>
          </p:nvSpPr>
          <p:spPr>
            <a:xfrm>
              <a:off x="4716016" y="6057192"/>
              <a:ext cx="4030476" cy="369332"/>
            </a:xfrm>
            <a:prstGeom prst="rect">
              <a:avLst/>
            </a:prstGeom>
            <a:noFill/>
          </p:spPr>
          <p:txBody>
            <a:bodyPr wrap="square" rtlCol="0">
              <a:spAutoFit/>
            </a:bodyPr>
            <a:lstStyle/>
            <a:p>
              <a:r>
                <a:rPr lang="en-GB" b="1" dirty="0">
                  <a:solidFill>
                    <a:srgbClr val="00B050"/>
                  </a:solidFill>
                </a:rPr>
                <a:t>Implemented in a web portal</a:t>
              </a:r>
            </a:p>
          </p:txBody>
        </p:sp>
        <p:cxnSp>
          <p:nvCxnSpPr>
            <p:cNvPr id="15" name="Connecteur droit 14"/>
            <p:cNvCxnSpPr/>
            <p:nvPr/>
          </p:nvCxnSpPr>
          <p:spPr>
            <a:xfrm>
              <a:off x="4716016" y="6021288"/>
              <a:ext cx="2378235" cy="151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7092280" y="6021288"/>
              <a:ext cx="1654213"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16" name="ZoneTexte 15">
            <a:extLst>
              <a:ext uri="{FF2B5EF4-FFF2-40B4-BE49-F238E27FC236}">
                <a16:creationId xmlns:a16="http://schemas.microsoft.com/office/drawing/2014/main" id="{662B2926-794A-40DE-B9FF-62679EB40F54}"/>
              </a:ext>
            </a:extLst>
          </p:cNvPr>
          <p:cNvSpPr txBox="1"/>
          <p:nvPr/>
        </p:nvSpPr>
        <p:spPr>
          <a:xfrm>
            <a:off x="1619672" y="3248979"/>
            <a:ext cx="2016223" cy="646331"/>
          </a:xfrm>
          <a:prstGeom prst="rect">
            <a:avLst/>
          </a:prstGeom>
          <a:noFill/>
        </p:spPr>
        <p:txBody>
          <a:bodyPr wrap="square" rtlCol="0">
            <a:spAutoFit/>
          </a:bodyPr>
          <a:lstStyle/>
          <a:p>
            <a:pPr algn="ctr"/>
            <a:r>
              <a:rPr lang="fr-FR" i="1" dirty="0"/>
              <a:t>~20000 bat passes /</a:t>
            </a:r>
            <a:r>
              <a:rPr lang="fr-FR" i="1" dirty="0" err="1"/>
              <a:t>year</a:t>
            </a:r>
            <a:endParaRPr lang="fr-FR" i="1" dirty="0"/>
          </a:p>
        </p:txBody>
      </p:sp>
    </p:spTree>
    <p:extLst>
      <p:ext uri="{BB962C8B-B14F-4D97-AF65-F5344CB8AC3E}">
        <p14:creationId xmlns:p14="http://schemas.microsoft.com/office/powerpoint/2010/main" val="26767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How to use auto id?</a:t>
            </a:r>
            <a:endParaRPr lang="fr-FR" dirty="0"/>
          </a:p>
        </p:txBody>
      </p:sp>
      <p:sp>
        <p:nvSpPr>
          <p:cNvPr id="3" name="Espace réservé du contenu 2"/>
          <p:cNvSpPr>
            <a:spLocks noGrp="1"/>
          </p:cNvSpPr>
          <p:nvPr>
            <p:ph idx="1"/>
          </p:nvPr>
        </p:nvSpPr>
        <p:spPr>
          <a:xfrm>
            <a:off x="457199" y="1268760"/>
            <a:ext cx="8643659" cy="4857403"/>
          </a:xfrm>
        </p:spPr>
        <p:txBody>
          <a:bodyPr>
            <a:normAutofit/>
          </a:bodyPr>
          <a:lstStyle/>
          <a:p>
            <a:r>
              <a:rPr lang="fr-FR" dirty="0"/>
              <a:t>The </a:t>
            </a:r>
            <a:r>
              <a:rPr lang="fr-FR" dirty="0" err="1"/>
              <a:t>example</a:t>
            </a:r>
            <a:r>
              <a:rPr lang="fr-FR" dirty="0"/>
              <a:t> of Vigie-Chiro/Tadarida pipeline</a:t>
            </a:r>
          </a:p>
        </p:txBody>
      </p:sp>
      <p:sp>
        <p:nvSpPr>
          <p:cNvPr id="32" name="TextBox 7"/>
          <p:cNvSpPr txBox="1"/>
          <p:nvPr/>
        </p:nvSpPr>
        <p:spPr>
          <a:xfrm>
            <a:off x="227078" y="4106892"/>
            <a:ext cx="1656184" cy="338554"/>
          </a:xfrm>
          <a:prstGeom prst="rect">
            <a:avLst/>
          </a:prstGeom>
          <a:noFill/>
        </p:spPr>
        <p:txBody>
          <a:bodyPr wrap="square" rtlCol="0">
            <a:spAutoFit/>
          </a:bodyPr>
          <a:lstStyle/>
          <a:p>
            <a:pPr lvl="0">
              <a:defRPr/>
            </a:pPr>
            <a:r>
              <a:rPr lang="en-GB" sz="1600" b="1" dirty="0">
                <a:solidFill>
                  <a:prstClr val="black"/>
                </a:solidFill>
              </a:rPr>
              <a:t>Data collection</a:t>
            </a:r>
          </a:p>
        </p:txBody>
      </p:sp>
      <p:grpSp>
        <p:nvGrpSpPr>
          <p:cNvPr id="13" name="Groupe 12">
            <a:extLst>
              <a:ext uri="{FF2B5EF4-FFF2-40B4-BE49-F238E27FC236}">
                <a16:creationId xmlns:a16="http://schemas.microsoft.com/office/drawing/2014/main" id="{78F5F18C-BC25-4DAD-8066-4AEC4F997245}"/>
              </a:ext>
            </a:extLst>
          </p:cNvPr>
          <p:cNvGrpSpPr/>
          <p:nvPr/>
        </p:nvGrpSpPr>
        <p:grpSpPr>
          <a:xfrm>
            <a:off x="1735701" y="4905467"/>
            <a:ext cx="2908307" cy="2002696"/>
            <a:chOff x="1735701" y="4905467"/>
            <a:chExt cx="2908307" cy="2002696"/>
          </a:xfrm>
        </p:grpSpPr>
        <p:pic>
          <p:nvPicPr>
            <p:cNvPr id="6150" name="Picture 6" descr="Fichier:Computer tap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781" y="5319604"/>
              <a:ext cx="1621013" cy="1080000"/>
            </a:xfrm>
            <a:prstGeom prst="rect">
              <a:avLst/>
            </a:prstGeom>
            <a:noFill/>
            <a:extLst>
              <a:ext uri="{909E8E84-426E-40DD-AFC4-6F175D3DCCD1}">
                <a14:hiddenFill xmlns:a14="http://schemas.microsoft.com/office/drawing/2010/main">
                  <a:solidFill>
                    <a:srgbClr val="FFFFFF"/>
                  </a:solidFill>
                </a14:hiddenFill>
              </a:ext>
            </a:extLst>
          </p:spPr>
        </p:pic>
        <p:sp>
          <p:nvSpPr>
            <p:cNvPr id="35" name="Right Arrow 15"/>
            <p:cNvSpPr/>
            <p:nvPr/>
          </p:nvSpPr>
          <p:spPr>
            <a:xfrm rot="10800000">
              <a:off x="3063348" y="4905467"/>
              <a:ext cx="253882" cy="357323"/>
            </a:xfrm>
            <a:prstGeom prst="right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18"/>
            <p:cNvSpPr txBox="1"/>
            <p:nvPr/>
          </p:nvSpPr>
          <p:spPr>
            <a:xfrm>
              <a:off x="1735701" y="6323388"/>
              <a:ext cx="2908307" cy="584775"/>
            </a:xfrm>
            <a:prstGeom prst="rect">
              <a:avLst/>
            </a:prstGeom>
            <a:noFill/>
          </p:spPr>
          <p:txBody>
            <a:bodyPr wrap="square" rtlCol="0">
              <a:spAutoFit/>
            </a:bodyPr>
            <a:lstStyle/>
            <a:p>
              <a:pPr lvl="0" algn="ctr">
                <a:defRPr/>
              </a:pPr>
              <a:r>
                <a:rPr lang="en-GB" sz="1600" b="1" dirty="0">
                  <a:solidFill>
                    <a:srgbClr val="FF0000"/>
                  </a:solidFill>
                </a:rPr>
                <a:t>Automatic secure storage (</a:t>
              </a:r>
              <a:r>
                <a:rPr lang="en-GB" sz="1600" b="1" dirty="0" err="1">
                  <a:solidFill>
                    <a:srgbClr val="FF0000"/>
                  </a:solidFill>
                </a:rPr>
                <a:t>iRODS</a:t>
              </a:r>
              <a:r>
                <a:rPr lang="en-GB" sz="1600" b="1" dirty="0">
                  <a:solidFill>
                    <a:srgbClr val="FF0000"/>
                  </a:solidFill>
                </a:rPr>
                <a:t> - IN2P3)</a:t>
              </a:r>
            </a:p>
          </p:txBody>
        </p:sp>
      </p:grpSp>
      <p:pic>
        <p:nvPicPr>
          <p:cNvPr id="42" name="Image11"/>
          <p:cNvPicPr>
            <a:picLocks noChangeAspect="1"/>
          </p:cNvPicPr>
          <p:nvPr/>
        </p:nvPicPr>
        <p:blipFill>
          <a:blip r:embed="rId4"/>
          <a:stretch>
            <a:fillRect/>
          </a:stretch>
        </p:blipFill>
        <p:spPr bwMode="auto">
          <a:xfrm>
            <a:off x="205431" y="2978100"/>
            <a:ext cx="1458262" cy="1080000"/>
          </a:xfrm>
          <a:prstGeom prst="rect">
            <a:avLst/>
          </a:prstGeom>
        </p:spPr>
      </p:pic>
      <p:grpSp>
        <p:nvGrpSpPr>
          <p:cNvPr id="10" name="Groupe 9">
            <a:extLst>
              <a:ext uri="{FF2B5EF4-FFF2-40B4-BE49-F238E27FC236}">
                <a16:creationId xmlns:a16="http://schemas.microsoft.com/office/drawing/2014/main" id="{D1FD87FF-BC1C-4810-AA22-341774FD0749}"/>
              </a:ext>
            </a:extLst>
          </p:cNvPr>
          <p:cNvGrpSpPr/>
          <p:nvPr/>
        </p:nvGrpSpPr>
        <p:grpSpPr>
          <a:xfrm>
            <a:off x="4401257" y="2852937"/>
            <a:ext cx="1826547" cy="2430782"/>
            <a:chOff x="4401257" y="2852937"/>
            <a:chExt cx="1826547" cy="2430782"/>
          </a:xfrm>
        </p:grpSpPr>
        <p:pic>
          <p:nvPicPr>
            <p:cNvPr id="53" name="Image 52"/>
            <p:cNvPicPr>
              <a:picLocks noChangeAspect="1"/>
            </p:cNvPicPr>
            <p:nvPr/>
          </p:nvPicPr>
          <p:blipFill rotWithShape="1">
            <a:blip r:embed="rId5"/>
            <a:srcRect l="63408" t="-1208" r="3983"/>
            <a:stretch/>
          </p:blipFill>
          <p:spPr>
            <a:xfrm>
              <a:off x="4672144" y="2852937"/>
              <a:ext cx="1555660" cy="1353564"/>
            </a:xfrm>
            <a:prstGeom prst="rect">
              <a:avLst/>
            </a:prstGeom>
          </p:spPr>
        </p:pic>
        <p:sp>
          <p:nvSpPr>
            <p:cNvPr id="33" name="TextBox 9"/>
            <p:cNvSpPr txBox="1"/>
            <p:nvPr/>
          </p:nvSpPr>
          <p:spPr>
            <a:xfrm>
              <a:off x="4672142" y="4206501"/>
              <a:ext cx="1555660" cy="1077218"/>
            </a:xfrm>
            <a:prstGeom prst="rect">
              <a:avLst/>
            </a:prstGeom>
            <a:noFill/>
          </p:spPr>
          <p:txBody>
            <a:bodyPr wrap="square" rtlCol="0">
              <a:spAutoFit/>
            </a:bodyPr>
            <a:lstStyle/>
            <a:p>
              <a:pPr lvl="0" algn="ctr">
                <a:defRPr/>
              </a:pPr>
              <a:r>
                <a:rPr lang="en-GB" sz="1600" b="1" dirty="0">
                  <a:solidFill>
                    <a:prstClr val="black"/>
                  </a:solidFill>
                </a:rPr>
                <a:t>Data processing</a:t>
              </a:r>
            </a:p>
            <a:p>
              <a:pPr lvl="0" algn="ctr">
                <a:defRPr/>
              </a:pPr>
              <a:r>
                <a:rPr lang="en-GB" sz="1600" b="1" dirty="0">
                  <a:solidFill>
                    <a:prstClr val="black"/>
                  </a:solidFill>
                </a:rPr>
                <a:t>(Tadarida </a:t>
              </a:r>
              <a:r>
                <a:rPr lang="en-GB" sz="1600" b="1" u="sng" dirty="0" err="1">
                  <a:solidFill>
                    <a:prstClr val="black"/>
                  </a:solidFill>
                </a:rPr>
                <a:t>OpenSource</a:t>
              </a:r>
              <a:r>
                <a:rPr lang="en-GB" sz="1600" b="1" dirty="0">
                  <a:solidFill>
                    <a:prstClr val="black"/>
                  </a:solidFill>
                </a:rPr>
                <a:t> software)</a:t>
              </a:r>
            </a:p>
          </p:txBody>
        </p:sp>
        <p:sp>
          <p:nvSpPr>
            <p:cNvPr id="45" name="Right Arrow 5"/>
            <p:cNvSpPr/>
            <p:nvPr/>
          </p:nvSpPr>
          <p:spPr>
            <a:xfrm>
              <a:off x="4401257" y="3327514"/>
              <a:ext cx="32181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 name="Groupe 11">
            <a:extLst>
              <a:ext uri="{FF2B5EF4-FFF2-40B4-BE49-F238E27FC236}">
                <a16:creationId xmlns:a16="http://schemas.microsoft.com/office/drawing/2014/main" id="{B026CDD9-28C2-4104-8630-82AF1D6344AE}"/>
              </a:ext>
            </a:extLst>
          </p:cNvPr>
          <p:cNvGrpSpPr/>
          <p:nvPr/>
        </p:nvGrpSpPr>
        <p:grpSpPr>
          <a:xfrm>
            <a:off x="6300192" y="4435568"/>
            <a:ext cx="2800668" cy="1706733"/>
            <a:chOff x="6300192" y="4435568"/>
            <a:chExt cx="2800668" cy="1706733"/>
          </a:xfrm>
        </p:grpSpPr>
        <p:sp>
          <p:nvSpPr>
            <p:cNvPr id="34" name="TextBox 8"/>
            <p:cNvSpPr txBox="1"/>
            <p:nvPr/>
          </p:nvSpPr>
          <p:spPr>
            <a:xfrm>
              <a:off x="6300192" y="5803747"/>
              <a:ext cx="2800667" cy="338554"/>
            </a:xfrm>
            <a:prstGeom prst="rect">
              <a:avLst/>
            </a:prstGeom>
            <a:noFill/>
          </p:spPr>
          <p:txBody>
            <a:bodyPr wrap="square" rtlCol="0">
              <a:spAutoFit/>
            </a:bodyPr>
            <a:lstStyle/>
            <a:p>
              <a:pPr lvl="0" algn="ctr">
                <a:defRPr/>
              </a:pPr>
              <a:r>
                <a:rPr lang="en-GB" sz="1600" b="1" dirty="0">
                  <a:solidFill>
                    <a:srgbClr val="FF0000"/>
                  </a:solidFill>
                </a:rPr>
                <a:t>Online manual checking</a:t>
              </a:r>
            </a:p>
          </p:txBody>
        </p:sp>
        <p:pic>
          <p:nvPicPr>
            <p:cNvPr id="43" name="Image 42"/>
            <p:cNvPicPr>
              <a:picLocks noChangeAspect="1"/>
            </p:cNvPicPr>
            <p:nvPr/>
          </p:nvPicPr>
          <p:blipFill>
            <a:blip r:embed="rId6"/>
            <a:stretch>
              <a:fillRect/>
            </a:stretch>
          </p:blipFill>
          <p:spPr>
            <a:xfrm>
              <a:off x="6516216" y="4831558"/>
              <a:ext cx="2584644" cy="940116"/>
            </a:xfrm>
            <a:prstGeom prst="rect">
              <a:avLst/>
            </a:prstGeom>
          </p:spPr>
        </p:pic>
        <p:sp>
          <p:nvSpPr>
            <p:cNvPr id="58" name="Right Arrow 15"/>
            <p:cNvSpPr/>
            <p:nvPr/>
          </p:nvSpPr>
          <p:spPr>
            <a:xfrm rot="10800000">
              <a:off x="7747436" y="4435568"/>
              <a:ext cx="253882" cy="357323"/>
            </a:xfrm>
            <a:prstGeom prst="rightArrow">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1" name="Picture 2" descr="http://scille.eu/img/logo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4826" y="6021288"/>
            <a:ext cx="690338" cy="7742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61369" y="6116497"/>
            <a:ext cx="3347135" cy="369332"/>
          </a:xfrm>
          <a:prstGeom prst="rect">
            <a:avLst/>
          </a:prstGeom>
        </p:spPr>
        <p:txBody>
          <a:bodyPr wrap="none">
            <a:spAutoFit/>
          </a:bodyPr>
          <a:lstStyle/>
          <a:p>
            <a:r>
              <a:rPr lang="fr-FR" dirty="0"/>
              <a:t>github.com/Scille/</a:t>
            </a:r>
            <a:r>
              <a:rPr lang="fr-FR" dirty="0" err="1"/>
              <a:t>vigiechiro</a:t>
            </a:r>
            <a:r>
              <a:rPr lang="fr-FR" dirty="0"/>
              <a:t>-front</a:t>
            </a:r>
          </a:p>
        </p:txBody>
      </p:sp>
      <p:sp>
        <p:nvSpPr>
          <p:cNvPr id="23" name="Rectangle 22"/>
          <p:cNvSpPr/>
          <p:nvPr/>
        </p:nvSpPr>
        <p:spPr>
          <a:xfrm>
            <a:off x="5761369" y="6423013"/>
            <a:ext cx="3167021" cy="369332"/>
          </a:xfrm>
          <a:prstGeom prst="rect">
            <a:avLst/>
          </a:prstGeom>
        </p:spPr>
        <p:txBody>
          <a:bodyPr wrap="none">
            <a:spAutoFit/>
          </a:bodyPr>
          <a:lstStyle/>
          <a:p>
            <a:r>
              <a:rPr lang="fr-FR" dirty="0"/>
              <a:t>github.com/Scille/</a:t>
            </a:r>
            <a:r>
              <a:rPr lang="fr-FR" dirty="0" err="1"/>
              <a:t>vigiechiro</a:t>
            </a:r>
            <a:r>
              <a:rPr lang="fr-FR" dirty="0"/>
              <a:t>-api</a:t>
            </a:r>
          </a:p>
        </p:txBody>
      </p:sp>
      <p:grpSp>
        <p:nvGrpSpPr>
          <p:cNvPr id="9" name="Groupe 8">
            <a:extLst>
              <a:ext uri="{FF2B5EF4-FFF2-40B4-BE49-F238E27FC236}">
                <a16:creationId xmlns:a16="http://schemas.microsoft.com/office/drawing/2014/main" id="{0B020E23-508F-497F-AEB1-DB1DADFDEBF0}"/>
              </a:ext>
            </a:extLst>
          </p:cNvPr>
          <p:cNvGrpSpPr/>
          <p:nvPr/>
        </p:nvGrpSpPr>
        <p:grpSpPr>
          <a:xfrm>
            <a:off x="1754554" y="1936440"/>
            <a:ext cx="4996503" cy="3026492"/>
            <a:chOff x="1754554" y="1936440"/>
            <a:chExt cx="4996503" cy="3026492"/>
          </a:xfrm>
        </p:grpSpPr>
        <p:sp>
          <p:nvSpPr>
            <p:cNvPr id="29" name="Right Arrow 5"/>
            <p:cNvSpPr/>
            <p:nvPr/>
          </p:nvSpPr>
          <p:spPr>
            <a:xfrm>
              <a:off x="1754554" y="3348721"/>
              <a:ext cx="32181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extBox 19"/>
            <p:cNvSpPr txBox="1"/>
            <p:nvPr/>
          </p:nvSpPr>
          <p:spPr>
            <a:xfrm>
              <a:off x="1958032" y="4378157"/>
              <a:ext cx="2394426" cy="584775"/>
            </a:xfrm>
            <a:prstGeom prst="rect">
              <a:avLst/>
            </a:prstGeom>
            <a:noFill/>
          </p:spPr>
          <p:txBody>
            <a:bodyPr wrap="square" rtlCol="0">
              <a:spAutoFit/>
            </a:bodyPr>
            <a:lstStyle/>
            <a:p>
              <a:pPr lvl="0" algn="ctr">
                <a:defRPr/>
              </a:pPr>
              <a:r>
                <a:rPr lang="en-GB" sz="1600" b="1" dirty="0">
                  <a:solidFill>
                    <a:srgbClr val="FF0000"/>
                  </a:solidFill>
                </a:rPr>
                <a:t>Online data </a:t>
              </a:r>
            </a:p>
            <a:p>
              <a:pPr lvl="0" algn="ctr">
                <a:defRPr/>
              </a:pPr>
              <a:r>
                <a:rPr lang="en-GB" sz="1600" b="1" dirty="0">
                  <a:solidFill>
                    <a:srgbClr val="FF0000"/>
                  </a:solidFill>
                </a:rPr>
                <a:t>transfer</a:t>
              </a:r>
            </a:p>
          </p:txBody>
        </p:sp>
        <p:pic>
          <p:nvPicPr>
            <p:cNvPr id="44" name="Image 43"/>
            <p:cNvPicPr>
              <a:picLocks noChangeAspect="1"/>
            </p:cNvPicPr>
            <p:nvPr/>
          </p:nvPicPr>
          <p:blipFill rotWithShape="1">
            <a:blip r:embed="rId8"/>
            <a:srcRect l="13818"/>
            <a:stretch/>
          </p:blipFill>
          <p:spPr>
            <a:xfrm>
              <a:off x="2123729" y="2708920"/>
              <a:ext cx="2277528" cy="1669237"/>
            </a:xfrm>
            <a:prstGeom prst="rect">
              <a:avLst/>
            </a:prstGeom>
          </p:spPr>
        </p:pic>
        <p:sp>
          <p:nvSpPr>
            <p:cNvPr id="5" name="ZoneTexte 4"/>
            <p:cNvSpPr txBox="1"/>
            <p:nvPr/>
          </p:nvSpPr>
          <p:spPr>
            <a:xfrm>
              <a:off x="4130916" y="1936440"/>
              <a:ext cx="2620141" cy="1000274"/>
            </a:xfrm>
            <a:prstGeom prst="rect">
              <a:avLst/>
            </a:prstGeom>
            <a:noFill/>
          </p:spPr>
          <p:txBody>
            <a:bodyPr wrap="none" rtlCol="0">
              <a:spAutoFit/>
            </a:bodyPr>
            <a:lstStyle/>
            <a:p>
              <a:pPr algn="ctr"/>
              <a:r>
                <a:rPr lang="en-US" sz="2300" b="1" dirty="0">
                  <a:solidFill>
                    <a:srgbClr val="FF0000"/>
                  </a:solidFill>
                </a:rPr>
                <a:t>Web portal</a:t>
              </a:r>
            </a:p>
            <a:p>
              <a:pPr algn="ctr"/>
              <a:r>
                <a:rPr lang="en-US" dirty="0">
                  <a:solidFill>
                    <a:srgbClr val="FF0000"/>
                  </a:solidFill>
                </a:rPr>
                <a:t>vigiechiro.herokuapp.com</a:t>
              </a:r>
              <a:endParaRPr lang="fr-FR" dirty="0">
                <a:solidFill>
                  <a:srgbClr val="FF0000"/>
                </a:solidFill>
              </a:endParaRPr>
            </a:p>
            <a:p>
              <a:pPr algn="ctr"/>
              <a:endParaRPr lang="en-GB" dirty="0"/>
            </a:p>
          </p:txBody>
        </p:sp>
        <p:cxnSp>
          <p:nvCxnSpPr>
            <p:cNvPr id="7" name="Connecteur droit avec flèche 6"/>
            <p:cNvCxnSpPr/>
            <p:nvPr/>
          </p:nvCxnSpPr>
          <p:spPr>
            <a:xfrm flipH="1">
              <a:off x="3491880" y="2647357"/>
              <a:ext cx="860578" cy="4459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89A2B14D-F36F-470F-B70B-37B4C3BA0AA8}"/>
              </a:ext>
            </a:extLst>
          </p:cNvPr>
          <p:cNvGrpSpPr/>
          <p:nvPr/>
        </p:nvGrpSpPr>
        <p:grpSpPr>
          <a:xfrm>
            <a:off x="6300192" y="2566302"/>
            <a:ext cx="2908777" cy="1849324"/>
            <a:chOff x="6300192" y="2566302"/>
            <a:chExt cx="2908777" cy="1849324"/>
          </a:xfrm>
        </p:grpSpPr>
        <p:pic>
          <p:nvPicPr>
            <p:cNvPr id="41" name="Image 40"/>
            <p:cNvPicPr>
              <a:picLocks noChangeAspect="1"/>
            </p:cNvPicPr>
            <p:nvPr/>
          </p:nvPicPr>
          <p:blipFill>
            <a:blip r:embed="rId9"/>
            <a:stretch>
              <a:fillRect/>
            </a:stretch>
          </p:blipFill>
          <p:spPr>
            <a:xfrm>
              <a:off x="6604754" y="2888951"/>
              <a:ext cx="2539246" cy="1169149"/>
            </a:xfrm>
            <a:prstGeom prst="rect">
              <a:avLst/>
            </a:prstGeom>
          </p:spPr>
        </p:pic>
        <p:sp>
          <p:nvSpPr>
            <p:cNvPr id="55" name="TextBox 19"/>
            <p:cNvSpPr txBox="1"/>
            <p:nvPr/>
          </p:nvSpPr>
          <p:spPr>
            <a:xfrm>
              <a:off x="6624324" y="4077072"/>
              <a:ext cx="2584645" cy="338554"/>
            </a:xfrm>
            <a:prstGeom prst="rect">
              <a:avLst/>
            </a:prstGeom>
            <a:noFill/>
          </p:spPr>
          <p:txBody>
            <a:bodyPr wrap="square" rtlCol="0">
              <a:spAutoFit/>
            </a:bodyPr>
            <a:lstStyle/>
            <a:p>
              <a:pPr lvl="0" algn="ctr">
                <a:defRPr/>
              </a:pPr>
              <a:r>
                <a:rPr lang="en-GB" sz="1600" b="1" dirty="0">
                  <a:solidFill>
                    <a:srgbClr val="FF0000"/>
                  </a:solidFill>
                </a:rPr>
                <a:t>Automatic feedback</a:t>
              </a:r>
            </a:p>
          </p:txBody>
        </p:sp>
        <p:sp>
          <p:nvSpPr>
            <p:cNvPr id="57" name="Right Arrow 5"/>
            <p:cNvSpPr/>
            <p:nvPr/>
          </p:nvSpPr>
          <p:spPr>
            <a:xfrm>
              <a:off x="6300192" y="3348721"/>
              <a:ext cx="32181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 name="Connecteur droit avec flèche 26"/>
            <p:cNvCxnSpPr/>
            <p:nvPr/>
          </p:nvCxnSpPr>
          <p:spPr>
            <a:xfrm>
              <a:off x="6697807" y="2566302"/>
              <a:ext cx="860400" cy="3251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2" descr="https://www.deep-insight.com/wp-content/uploads/2019/08/Secret-Ingredient-870-x-280.jpg">
            <a:extLst>
              <a:ext uri="{FF2B5EF4-FFF2-40B4-BE49-F238E27FC236}">
                <a16:creationId xmlns:a16="http://schemas.microsoft.com/office/drawing/2014/main" id="{7B64274C-2D1F-4128-B6B0-1D53E6DD8F5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l="31916" r="31679"/>
          <a:stretch/>
        </p:blipFill>
        <p:spPr bwMode="auto">
          <a:xfrm>
            <a:off x="7240677" y="2968113"/>
            <a:ext cx="1372294" cy="121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2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Espace réservé du contenu 2"/>
          <p:cNvSpPr>
            <a:spLocks noGrp="1"/>
          </p:cNvSpPr>
          <p:nvPr>
            <p:ph idx="1"/>
          </p:nvPr>
        </p:nvSpPr>
        <p:spPr>
          <a:xfrm>
            <a:off x="1485900" y="1754815"/>
            <a:ext cx="7334572" cy="4194466"/>
          </a:xfrm>
        </p:spPr>
        <p:txBody>
          <a:bodyPr>
            <a:normAutofit/>
          </a:bodyPr>
          <a:lstStyle/>
          <a:p>
            <a:r>
              <a:rPr lang="en-GB" dirty="0" err="1"/>
              <a:t>Tadarida</a:t>
            </a:r>
            <a:r>
              <a:rPr lang="fr-FR" dirty="0"/>
              <a:t>-C</a:t>
            </a:r>
          </a:p>
          <a:p>
            <a:pPr lvl="1"/>
            <a:r>
              <a:rPr lang="fr-FR" dirty="0"/>
              <a:t>3 </a:t>
            </a:r>
            <a:r>
              <a:rPr lang="fr-FR" dirty="0" err="1"/>
              <a:t>Random</a:t>
            </a:r>
            <a:r>
              <a:rPr lang="fr-FR" dirty="0"/>
              <a:t> Forest classification </a:t>
            </a:r>
            <a:r>
              <a:rPr lang="fr-FR" dirty="0" err="1"/>
              <a:t>layers</a:t>
            </a:r>
            <a:r>
              <a:rPr lang="fr-FR" dirty="0"/>
              <a:t>:</a:t>
            </a:r>
          </a:p>
          <a:p>
            <a:pPr marL="685800" lvl="1" indent="-342900">
              <a:buAutoNum type="arabicParenR"/>
            </a:pPr>
            <a:r>
              <a:rPr lang="fr-FR" dirty="0"/>
              <a:t>Classification per calls </a:t>
            </a:r>
            <a:r>
              <a:rPr lang="fr-FR" dirty="0" err="1"/>
              <a:t>based</a:t>
            </a:r>
            <a:r>
              <a:rPr lang="fr-FR" dirty="0"/>
              <a:t> on </a:t>
            </a:r>
            <a:r>
              <a:rPr lang="fr-FR" dirty="0" err="1"/>
              <a:t>acoustic</a:t>
            </a:r>
            <a:r>
              <a:rPr lang="fr-FR" dirty="0"/>
              <a:t> </a:t>
            </a:r>
            <a:r>
              <a:rPr lang="fr-FR" dirty="0" err="1"/>
              <a:t>features</a:t>
            </a:r>
            <a:endParaRPr lang="fr-FR" dirty="0"/>
          </a:p>
          <a:p>
            <a:pPr marL="685800" lvl="1" indent="-342900">
              <a:buAutoNum type="arabicParenR"/>
            </a:pPr>
            <a:r>
              <a:rPr lang="fr-FR" b="1" dirty="0"/>
              <a:t>Classification of </a:t>
            </a:r>
            <a:r>
              <a:rPr lang="fr-FR" b="1" dirty="0" err="1"/>
              <a:t>sequences</a:t>
            </a:r>
            <a:r>
              <a:rPr lang="fr-FR" b="1" dirty="0"/>
              <a:t> (</a:t>
            </a:r>
            <a:r>
              <a:rPr lang="fr-FR" b="1" dirty="0" err="1"/>
              <a:t>number</a:t>
            </a:r>
            <a:r>
              <a:rPr lang="fr-FR" b="1" dirty="0"/>
              <a:t> of </a:t>
            </a:r>
            <a:r>
              <a:rPr lang="fr-FR" b="1" dirty="0" err="1"/>
              <a:t>species</a:t>
            </a:r>
            <a:r>
              <a:rPr lang="fr-FR" b="1" dirty="0"/>
              <a:t> </a:t>
            </a:r>
            <a:r>
              <a:rPr lang="fr-FR" b="1" dirty="0" err="1"/>
              <a:t>within</a:t>
            </a:r>
            <a:r>
              <a:rPr lang="fr-FR" b="1" dirty="0"/>
              <a:t> a file)</a:t>
            </a:r>
          </a:p>
          <a:p>
            <a:pPr marL="685800" lvl="1" indent="-342900">
              <a:buAutoNum type="arabicParenR"/>
            </a:pPr>
            <a:r>
              <a:rPr lang="fr-FR" b="1" dirty="0" err="1"/>
              <a:t>Contextual</a:t>
            </a:r>
            <a:r>
              <a:rPr lang="fr-FR" b="1" dirty="0"/>
              <a:t> classification : </a:t>
            </a:r>
            <a:r>
              <a:rPr lang="fr-FR" dirty="0" err="1"/>
              <a:t>error</a:t>
            </a:r>
            <a:r>
              <a:rPr lang="fr-FR" dirty="0"/>
              <a:t> correction </a:t>
            </a:r>
            <a:r>
              <a:rPr lang="fr-FR" dirty="0" err="1"/>
              <a:t>with</a:t>
            </a:r>
            <a:r>
              <a:rPr lang="fr-FR" dirty="0"/>
              <a:t> full-night sampling information (scores of </a:t>
            </a:r>
            <a:r>
              <a:rPr lang="fr-FR" dirty="0" err="1"/>
              <a:t>other</a:t>
            </a:r>
            <a:r>
              <a:rPr lang="fr-FR" dirty="0"/>
              <a:t> </a:t>
            </a:r>
            <a:r>
              <a:rPr lang="fr-FR" dirty="0" err="1"/>
              <a:t>species</a:t>
            </a:r>
            <a:r>
              <a:rPr lang="fr-FR" dirty="0"/>
              <a:t>, ratio of </a:t>
            </a:r>
            <a:r>
              <a:rPr lang="fr-FR" dirty="0" err="1"/>
              <a:t>species</a:t>
            </a:r>
            <a:r>
              <a:rPr lang="fr-FR" dirty="0"/>
              <a:t> occurrences)</a:t>
            </a:r>
            <a:endParaRPr lang="fr-FR" sz="1200" dirty="0">
              <a:solidFill>
                <a:srgbClr val="FF0000"/>
              </a:solidFill>
            </a:endParaRPr>
          </a:p>
        </p:txBody>
      </p:sp>
      <p:sp>
        <p:nvSpPr>
          <p:cNvPr id="3" name="ZoneTexte 2"/>
          <p:cNvSpPr txBox="1"/>
          <p:nvPr/>
        </p:nvSpPr>
        <p:spPr>
          <a:xfrm>
            <a:off x="35496" y="2509446"/>
            <a:ext cx="1530227" cy="415498"/>
          </a:xfrm>
          <a:prstGeom prst="rect">
            <a:avLst/>
          </a:prstGeom>
          <a:noFill/>
        </p:spPr>
        <p:txBody>
          <a:bodyPr wrap="none" rtlCol="0">
            <a:spAutoFit/>
          </a:bodyPr>
          <a:lstStyle/>
          <a:p>
            <a:pPr defTabSz="685800" eaLnBrk="1" fontAlgn="auto" hangingPunct="1">
              <a:spcBef>
                <a:spcPts val="0"/>
              </a:spcBef>
              <a:spcAft>
                <a:spcPts val="0"/>
              </a:spcAft>
            </a:pPr>
            <a:r>
              <a:rPr lang="fr-FR" sz="2100" b="1" i="1" dirty="0">
                <a:solidFill>
                  <a:prstClr val="black"/>
                </a:solidFill>
                <a:latin typeface="Calibri"/>
              </a:rPr>
              <a:t>AUC = 0.885</a:t>
            </a:r>
          </a:p>
        </p:txBody>
      </p:sp>
      <p:sp>
        <p:nvSpPr>
          <p:cNvPr id="7" name="Accolade fermante 6"/>
          <p:cNvSpPr/>
          <p:nvPr/>
        </p:nvSpPr>
        <p:spPr>
          <a:xfrm flipH="1">
            <a:off x="1601391" y="2409426"/>
            <a:ext cx="205780" cy="6480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e 5">
            <a:extLst>
              <a:ext uri="{FF2B5EF4-FFF2-40B4-BE49-F238E27FC236}">
                <a16:creationId xmlns:a16="http://schemas.microsoft.com/office/drawing/2014/main" id="{901209CD-0B38-436D-8D6F-97BDE444BE74}"/>
              </a:ext>
            </a:extLst>
          </p:cNvPr>
          <p:cNvGrpSpPr/>
          <p:nvPr/>
        </p:nvGrpSpPr>
        <p:grpSpPr>
          <a:xfrm>
            <a:off x="0" y="3355541"/>
            <a:ext cx="1907704" cy="415498"/>
            <a:chOff x="0" y="3355541"/>
            <a:chExt cx="1907704" cy="415498"/>
          </a:xfrm>
        </p:grpSpPr>
        <p:sp>
          <p:nvSpPr>
            <p:cNvPr id="24" name="ZoneTexte 23"/>
            <p:cNvSpPr txBox="1"/>
            <p:nvPr/>
          </p:nvSpPr>
          <p:spPr>
            <a:xfrm>
              <a:off x="0" y="3355541"/>
              <a:ext cx="1530227" cy="415498"/>
            </a:xfrm>
            <a:prstGeom prst="rect">
              <a:avLst/>
            </a:prstGeom>
            <a:noFill/>
          </p:spPr>
          <p:txBody>
            <a:bodyPr wrap="none" rtlCol="0">
              <a:spAutoFit/>
            </a:bodyPr>
            <a:lstStyle/>
            <a:p>
              <a:pPr defTabSz="685800" eaLnBrk="1" fontAlgn="auto" hangingPunct="1">
                <a:spcBef>
                  <a:spcPts val="0"/>
                </a:spcBef>
                <a:spcAft>
                  <a:spcPts val="0"/>
                </a:spcAft>
              </a:pPr>
              <a:r>
                <a:rPr lang="fr-FR" sz="2100" b="1" i="1" dirty="0">
                  <a:solidFill>
                    <a:prstClr val="black"/>
                  </a:solidFill>
                  <a:latin typeface="Calibri"/>
                </a:rPr>
                <a:t>AUC = 0.967</a:t>
              </a:r>
            </a:p>
          </p:txBody>
        </p:sp>
        <p:cxnSp>
          <p:nvCxnSpPr>
            <p:cNvPr id="10" name="Connecteur droit avec flèche 9"/>
            <p:cNvCxnSpPr>
              <a:stCxn id="24" idx="3"/>
            </p:cNvCxnSpPr>
            <p:nvPr/>
          </p:nvCxnSpPr>
          <p:spPr>
            <a:xfrm flipV="1">
              <a:off x="1530227" y="3356992"/>
              <a:ext cx="377477" cy="20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 name="Groupe 7">
            <a:extLst>
              <a:ext uri="{FF2B5EF4-FFF2-40B4-BE49-F238E27FC236}">
                <a16:creationId xmlns:a16="http://schemas.microsoft.com/office/drawing/2014/main" id="{E43F420F-C798-44C7-92AE-95F6AB6BB98D}"/>
              </a:ext>
            </a:extLst>
          </p:cNvPr>
          <p:cNvGrpSpPr/>
          <p:nvPr/>
        </p:nvGrpSpPr>
        <p:grpSpPr>
          <a:xfrm>
            <a:off x="1257502" y="4077072"/>
            <a:ext cx="7130922" cy="2056252"/>
            <a:chOff x="1257502" y="4077072"/>
            <a:chExt cx="7130922" cy="2056252"/>
          </a:xfrm>
        </p:grpSpPr>
        <p:sp>
          <p:nvSpPr>
            <p:cNvPr id="12" name="Flèche vers le bas 3">
              <a:extLst>
                <a:ext uri="{FF2B5EF4-FFF2-40B4-BE49-F238E27FC236}">
                  <a16:creationId xmlns:a16="http://schemas.microsoft.com/office/drawing/2014/main" id="{EC34A423-B539-4764-85AF-C2083AF925A8}"/>
                </a:ext>
              </a:extLst>
            </p:cNvPr>
            <p:cNvSpPr/>
            <p:nvPr/>
          </p:nvSpPr>
          <p:spPr>
            <a:xfrm>
              <a:off x="3886859" y="4077072"/>
              <a:ext cx="187220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2BE030EA-D12A-4A6D-BCEA-AADE1F8DA8E5}"/>
                </a:ext>
              </a:extLst>
            </p:cNvPr>
            <p:cNvSpPr txBox="1"/>
            <p:nvPr/>
          </p:nvSpPr>
          <p:spPr>
            <a:xfrm>
              <a:off x="1257502" y="4932995"/>
              <a:ext cx="7130922" cy="1200329"/>
            </a:xfrm>
            <a:prstGeom prst="rect">
              <a:avLst/>
            </a:prstGeom>
            <a:noFill/>
          </p:spPr>
          <p:txBody>
            <a:bodyPr wrap="square" rtlCol="0">
              <a:spAutoFit/>
            </a:bodyPr>
            <a:lstStyle/>
            <a:p>
              <a:pPr algn="ctr"/>
              <a:r>
                <a:rPr lang="fr-FR" dirty="0"/>
                <a:t>This last layer </a:t>
              </a:r>
              <a:r>
                <a:rPr lang="fr-FR" dirty="0" err="1"/>
                <a:t>is</a:t>
              </a:r>
              <a:r>
                <a:rPr lang="fr-FR" dirty="0"/>
                <a:t> </a:t>
              </a:r>
              <a:r>
                <a:rPr lang="fr-FR" dirty="0" err="1"/>
                <a:t>based</a:t>
              </a:r>
              <a:r>
                <a:rPr lang="fr-FR" dirty="0"/>
                <a:t> on </a:t>
              </a:r>
              <a:r>
                <a:rPr lang="fr-FR" b="1" dirty="0"/>
                <a:t>92 720 collaborative checkings </a:t>
              </a:r>
              <a:r>
                <a:rPr lang="fr-FR" dirty="0" err="1"/>
                <a:t>among</a:t>
              </a:r>
              <a:r>
                <a:rPr lang="fr-FR" dirty="0"/>
                <a:t> participants !</a:t>
              </a:r>
            </a:p>
            <a:p>
              <a:pPr algn="ctr"/>
              <a:r>
                <a:rPr lang="fr-FR" dirty="0"/>
                <a:t>Checking </a:t>
              </a:r>
              <a:r>
                <a:rPr lang="fr-FR" dirty="0" err="1"/>
                <a:t>is</a:t>
              </a:r>
              <a:r>
                <a:rPr lang="fr-FR" dirty="0"/>
                <a:t> </a:t>
              </a:r>
              <a:r>
                <a:rPr lang="fr-FR" dirty="0" err="1"/>
                <a:t>stimulated</a:t>
              </a:r>
              <a:r>
                <a:rPr lang="fr-FR" dirty="0"/>
                <a:t> </a:t>
              </a:r>
              <a:r>
                <a:rPr lang="fr-FR" dirty="0" err="1"/>
                <a:t>through</a:t>
              </a:r>
              <a:r>
                <a:rPr lang="fr-FR" dirty="0"/>
                <a:t> </a:t>
              </a:r>
              <a:r>
                <a:rPr lang="fr-FR" b="1" dirty="0"/>
                <a:t>training sessions</a:t>
              </a:r>
              <a:r>
                <a:rPr lang="fr-FR" dirty="0"/>
                <a:t>, </a:t>
              </a:r>
              <a:r>
                <a:rPr lang="fr-FR" dirty="0" err="1"/>
                <a:t>currently</a:t>
              </a:r>
              <a:r>
                <a:rPr lang="fr-FR" dirty="0"/>
                <a:t> a 2-hour training session </a:t>
              </a:r>
              <a:r>
                <a:rPr lang="fr-FR" dirty="0" err="1"/>
                <a:t>each</a:t>
              </a:r>
              <a:r>
                <a:rPr lang="fr-FR" dirty="0"/>
                <a:t> </a:t>
              </a:r>
              <a:r>
                <a:rPr lang="fr-FR" dirty="0" err="1"/>
                <a:t>month</a:t>
              </a:r>
              <a:endParaRPr lang="fr-FR" dirty="0"/>
            </a:p>
          </p:txBody>
        </p:sp>
      </p:grpSp>
      <p:sp>
        <p:nvSpPr>
          <p:cNvPr id="14" name="Titre 1">
            <a:extLst>
              <a:ext uri="{FF2B5EF4-FFF2-40B4-BE49-F238E27FC236}">
                <a16:creationId xmlns:a16="http://schemas.microsoft.com/office/drawing/2014/main" id="{9772A2BC-2AC0-44ED-9337-58AE664FA11A}"/>
              </a:ext>
            </a:extLst>
          </p:cNvPr>
          <p:cNvSpPr>
            <a:spLocks noGrp="1"/>
          </p:cNvSpPr>
          <p:nvPr>
            <p:ph type="title"/>
          </p:nvPr>
        </p:nvSpPr>
        <p:spPr>
          <a:xfrm>
            <a:off x="0" y="0"/>
            <a:ext cx="9144000" cy="908720"/>
          </a:xfrm>
        </p:spPr>
        <p:txBody>
          <a:bodyPr>
            <a:normAutofit/>
          </a:bodyPr>
          <a:lstStyle/>
          <a:p>
            <a:r>
              <a:rPr lang="en-GB" sz="3200" dirty="0"/>
              <a:t>How to use auto id?</a:t>
            </a:r>
            <a:endParaRPr lang="fr-FR" sz="3200" dirty="0"/>
          </a:p>
        </p:txBody>
      </p:sp>
    </p:spTree>
    <p:extLst>
      <p:ext uri="{BB962C8B-B14F-4D97-AF65-F5344CB8AC3E}">
        <p14:creationId xmlns:p14="http://schemas.microsoft.com/office/powerpoint/2010/main" val="1032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fade">
                                      <p:cBhvr>
                                        <p:cTn id="10" dur="500"/>
                                        <p:tgtEl>
                                          <p:spTgt spid="2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Effect transition="in" filter="fade">
                                      <p:cBhvr>
                                        <p:cTn id="15" dur="500"/>
                                        <p:tgtEl>
                                          <p:spTgt spid="2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xEl>
                                              <p:pRg st="3" end="3"/>
                                            </p:txEl>
                                          </p:spTgt>
                                        </p:tgtEl>
                                        <p:attrNameLst>
                                          <p:attrName>style.visibility</p:attrName>
                                        </p:attrNameLst>
                                      </p:cBhvr>
                                      <p:to>
                                        <p:strVal val="visible"/>
                                      </p:to>
                                    </p:set>
                                    <p:animEffect transition="in" filter="fade">
                                      <p:cBhvr>
                                        <p:cTn id="20" dur="500"/>
                                        <p:tgtEl>
                                          <p:spTgt spid="2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xEl>
                                              <p:pRg st="4" end="4"/>
                                            </p:txEl>
                                          </p:spTgt>
                                        </p:tgtEl>
                                        <p:attrNameLst>
                                          <p:attrName>style.visibility</p:attrName>
                                        </p:attrNameLst>
                                      </p:cBhvr>
                                      <p:to>
                                        <p:strVal val="visible"/>
                                      </p:to>
                                    </p:set>
                                    <p:animEffect transition="in" filter="fade">
                                      <p:cBhvr>
                                        <p:cTn id="25" dur="500"/>
                                        <p:tgtEl>
                                          <p:spTgt spid="2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3"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908720"/>
          </a:xfrm>
        </p:spPr>
        <p:txBody>
          <a:bodyPr>
            <a:normAutofit/>
          </a:bodyPr>
          <a:lstStyle/>
          <a:p>
            <a:pPr lvl="0" eaLnBrk="1" fontAlgn="auto" hangingPunct="1">
              <a:spcBef>
                <a:spcPts val="0"/>
              </a:spcBef>
              <a:spcAft>
                <a:spcPts val="0"/>
              </a:spcAft>
              <a:defRPr/>
            </a:pPr>
            <a:r>
              <a:rPr lang="de-DE" dirty="0" err="1">
                <a:latin typeface="Arial"/>
                <a:ea typeface="DejaVu Sans"/>
                <a:cs typeface="DejaVu Sans"/>
              </a:rPr>
              <a:t>How</a:t>
            </a:r>
            <a:r>
              <a:rPr lang="de-DE" dirty="0">
                <a:latin typeface="Arial"/>
                <a:ea typeface="DejaVu Sans"/>
                <a:cs typeface="DejaVu Sans"/>
              </a:rPr>
              <a:t> </a:t>
            </a:r>
            <a:r>
              <a:rPr lang="de-DE" dirty="0" err="1">
                <a:latin typeface="Arial"/>
                <a:ea typeface="DejaVu Sans"/>
                <a:cs typeface="DejaVu Sans"/>
              </a:rPr>
              <a:t>to</a:t>
            </a:r>
            <a:r>
              <a:rPr lang="de-DE" dirty="0">
                <a:latin typeface="Arial"/>
                <a:ea typeface="DejaVu Sans"/>
                <a:cs typeface="DejaVu Sans"/>
              </a:rPr>
              <a:t> </a:t>
            </a:r>
            <a:r>
              <a:rPr lang="de-DE" dirty="0" err="1">
                <a:latin typeface="Arial"/>
                <a:ea typeface="DejaVu Sans"/>
                <a:cs typeface="DejaVu Sans"/>
              </a:rPr>
              <a:t>ensure</a:t>
            </a:r>
            <a:r>
              <a:rPr lang="de-DE" dirty="0">
                <a:latin typeface="Arial"/>
                <a:ea typeface="DejaVu Sans"/>
                <a:cs typeface="DejaVu Sans"/>
              </a:rPr>
              <a:t> </a:t>
            </a:r>
            <a:r>
              <a:rPr lang="de-DE" dirty="0" err="1">
                <a:latin typeface="Arial"/>
                <a:ea typeface="DejaVu Sans"/>
                <a:cs typeface="DejaVu Sans"/>
              </a:rPr>
              <a:t>good</a:t>
            </a:r>
            <a:r>
              <a:rPr lang="de-DE" dirty="0">
                <a:latin typeface="Arial"/>
                <a:ea typeface="DejaVu Sans"/>
                <a:cs typeface="DejaVu Sans"/>
              </a:rPr>
              <a:t> </a:t>
            </a:r>
            <a:r>
              <a:rPr lang="de-DE" dirty="0" err="1">
                <a:latin typeface="Arial"/>
                <a:ea typeface="DejaVu Sans"/>
                <a:cs typeface="DejaVu Sans"/>
              </a:rPr>
              <a:t>data</a:t>
            </a:r>
            <a:r>
              <a:rPr lang="de-DE" dirty="0">
                <a:latin typeface="Arial"/>
                <a:ea typeface="DejaVu Sans"/>
                <a:cs typeface="DejaVu Sans"/>
              </a:rPr>
              <a:t>?</a:t>
            </a:r>
            <a:endParaRPr lang="de-DE" sz="2000" dirty="0">
              <a:latin typeface="Arial"/>
              <a:ea typeface="DejaVu Sans"/>
              <a:cs typeface="DejaVu Sans"/>
            </a:endParaRPr>
          </a:p>
        </p:txBody>
      </p:sp>
      <p:sp>
        <p:nvSpPr>
          <p:cNvPr id="3" name="ZoneTexte 2">
            <a:extLst>
              <a:ext uri="{FF2B5EF4-FFF2-40B4-BE49-F238E27FC236}">
                <a16:creationId xmlns:a16="http://schemas.microsoft.com/office/drawing/2014/main" id="{1B000F1E-8D21-457C-83F7-9678386557C4}"/>
              </a:ext>
            </a:extLst>
          </p:cNvPr>
          <p:cNvSpPr txBox="1"/>
          <p:nvPr/>
        </p:nvSpPr>
        <p:spPr>
          <a:xfrm>
            <a:off x="539552" y="1484784"/>
            <a:ext cx="7920880" cy="1631216"/>
          </a:xfrm>
          <a:prstGeom prst="rect">
            <a:avLst/>
          </a:prstGeom>
          <a:noFill/>
        </p:spPr>
        <p:txBody>
          <a:bodyPr wrap="square" rtlCol="0">
            <a:spAutoFit/>
          </a:bodyPr>
          <a:lstStyle/>
          <a:p>
            <a:pPr marL="342900" indent="-342900">
              <a:buFont typeface="Arial" panose="020B0604020202020204" pitchFamily="34" charset="0"/>
              <a:buChar char="•"/>
            </a:pPr>
            <a:r>
              <a:rPr lang="fr-FR" sz="2000" dirty="0" err="1">
                <a:sym typeface="Wingdings" panose="05000000000000000000" pitchFamily="2" charset="2"/>
              </a:rPr>
              <a:t>Protocols</a:t>
            </a:r>
            <a:r>
              <a:rPr lang="fr-FR" sz="2000" dirty="0">
                <a:sym typeface="Wingdings" panose="05000000000000000000" pitchFamily="2" charset="2"/>
              </a:rPr>
              <a:t> for participants to test microphones </a:t>
            </a:r>
            <a:br>
              <a:rPr lang="fr-FR" sz="2000" dirty="0">
                <a:sym typeface="Wingdings" panose="05000000000000000000" pitchFamily="2" charset="2"/>
              </a:rPr>
            </a:br>
            <a:r>
              <a:rPr lang="fr-FR" sz="2000" dirty="0">
                <a:sym typeface="Wingdings" panose="05000000000000000000" pitchFamily="2" charset="2"/>
              </a:rPr>
              <a:t>AND </a:t>
            </a:r>
            <a:r>
              <a:rPr lang="fr-FR" sz="2000" dirty="0" err="1">
                <a:sym typeface="Wingdings" panose="05000000000000000000" pitchFamily="2" charset="2"/>
              </a:rPr>
              <a:t>processes</a:t>
            </a:r>
            <a:r>
              <a:rPr lang="fr-FR" sz="2000" dirty="0">
                <a:sym typeface="Wingdings" panose="05000000000000000000" pitchFamily="2" charset="2"/>
              </a:rPr>
              <a:t> for us to </a:t>
            </a:r>
            <a:r>
              <a:rPr lang="fr-FR" sz="2000" dirty="0" err="1">
                <a:sym typeface="Wingdings" panose="05000000000000000000" pitchFamily="2" charset="2"/>
              </a:rPr>
              <a:t>detect</a:t>
            </a:r>
            <a:r>
              <a:rPr lang="fr-FR" sz="2000" dirty="0">
                <a:sym typeface="Wingdings" panose="05000000000000000000" pitchFamily="2" charset="2"/>
              </a:rPr>
              <a:t> </a:t>
            </a:r>
            <a:r>
              <a:rPr lang="fr-FR" sz="2000" dirty="0" err="1">
                <a:sym typeface="Wingdings" panose="05000000000000000000" pitchFamily="2" charset="2"/>
              </a:rPr>
              <a:t>failing</a:t>
            </a:r>
            <a:r>
              <a:rPr lang="fr-FR" sz="2000" dirty="0">
                <a:sym typeface="Wingdings" panose="05000000000000000000" pitchFamily="2" charset="2"/>
              </a:rPr>
              <a:t> microphones!</a:t>
            </a:r>
          </a:p>
          <a:p>
            <a:pPr marL="342900" indent="-342900">
              <a:buFont typeface="Arial" panose="020B0604020202020204" pitchFamily="34" charset="0"/>
              <a:buChar char="•"/>
            </a:pPr>
            <a:endParaRPr lang="fr-FR" sz="2000" dirty="0"/>
          </a:p>
          <a:p>
            <a:pPr marL="342900" indent="-342900">
              <a:buFont typeface="Arial" panose="020B0604020202020204" pitchFamily="34" charset="0"/>
              <a:buChar char="•"/>
            </a:pPr>
            <a:r>
              <a:rPr lang="fr-FR" sz="2000" dirty="0"/>
              <a:t>The </a:t>
            </a:r>
            <a:r>
              <a:rPr lang="fr-FR" sz="2000" dirty="0" err="1"/>
              <a:t>sampled</a:t>
            </a:r>
            <a:r>
              <a:rPr lang="fr-FR" sz="2000" dirty="0"/>
              <a:t> habitats are </a:t>
            </a:r>
            <a:r>
              <a:rPr lang="fr-FR" sz="2000" dirty="0" err="1"/>
              <a:t>representative</a:t>
            </a:r>
            <a:r>
              <a:rPr lang="fr-FR" sz="2000" dirty="0"/>
              <a:t> of the french habitats, </a:t>
            </a:r>
            <a:r>
              <a:rPr lang="fr-FR" sz="2000" dirty="0" err="1"/>
              <a:t>except</a:t>
            </a:r>
            <a:r>
              <a:rPr lang="fr-FR" sz="2000" dirty="0"/>
              <a:t> in the car-transects (</a:t>
            </a:r>
            <a:r>
              <a:rPr lang="fr-FR" sz="2000" dirty="0" err="1"/>
              <a:t>only</a:t>
            </a:r>
            <a:r>
              <a:rPr lang="fr-FR" sz="2000" dirty="0"/>
              <a:t> on </a:t>
            </a:r>
            <a:r>
              <a:rPr lang="fr-FR" sz="2000" dirty="0" err="1"/>
              <a:t>roads</a:t>
            </a:r>
            <a:r>
              <a:rPr lang="fr-FR" sz="2000" dirty="0"/>
              <a:t>!)</a:t>
            </a:r>
          </a:p>
        </p:txBody>
      </p:sp>
      <p:grpSp>
        <p:nvGrpSpPr>
          <p:cNvPr id="6" name="Groupe 5">
            <a:extLst>
              <a:ext uri="{FF2B5EF4-FFF2-40B4-BE49-F238E27FC236}">
                <a16:creationId xmlns:a16="http://schemas.microsoft.com/office/drawing/2014/main" id="{96AD530A-10F9-49A8-92B6-EF46221B27F4}"/>
              </a:ext>
            </a:extLst>
          </p:cNvPr>
          <p:cNvGrpSpPr/>
          <p:nvPr/>
        </p:nvGrpSpPr>
        <p:grpSpPr>
          <a:xfrm>
            <a:off x="2754622" y="3446918"/>
            <a:ext cx="3634755" cy="3279887"/>
            <a:chOff x="2754622" y="3446918"/>
            <a:chExt cx="3634755" cy="3279887"/>
          </a:xfrm>
        </p:grpSpPr>
        <p:pic>
          <p:nvPicPr>
            <p:cNvPr id="4" name="Image 3">
              <a:extLst>
                <a:ext uri="{FF2B5EF4-FFF2-40B4-BE49-F238E27FC236}">
                  <a16:creationId xmlns:a16="http://schemas.microsoft.com/office/drawing/2014/main" id="{72AEA691-36F3-4180-9EFD-651BE26EECE4}"/>
                </a:ext>
              </a:extLst>
            </p:cNvPr>
            <p:cNvPicPr>
              <a:picLocks noChangeAspect="1"/>
            </p:cNvPicPr>
            <p:nvPr/>
          </p:nvPicPr>
          <p:blipFill>
            <a:blip r:embed="rId3"/>
            <a:stretch>
              <a:fillRect/>
            </a:stretch>
          </p:blipFill>
          <p:spPr>
            <a:xfrm>
              <a:off x="2754622" y="3446918"/>
              <a:ext cx="3634755" cy="3245579"/>
            </a:xfrm>
            <a:prstGeom prst="rect">
              <a:avLst/>
            </a:prstGeom>
          </p:spPr>
        </p:pic>
        <p:sp>
          <p:nvSpPr>
            <p:cNvPr id="5" name="ZoneTexte 4">
              <a:extLst>
                <a:ext uri="{FF2B5EF4-FFF2-40B4-BE49-F238E27FC236}">
                  <a16:creationId xmlns:a16="http://schemas.microsoft.com/office/drawing/2014/main" id="{55435A2E-D05D-45DB-AEB8-10967D255E8E}"/>
                </a:ext>
              </a:extLst>
            </p:cNvPr>
            <p:cNvSpPr txBox="1"/>
            <p:nvPr/>
          </p:nvSpPr>
          <p:spPr>
            <a:xfrm>
              <a:off x="3347863" y="6388251"/>
              <a:ext cx="2448272" cy="338554"/>
            </a:xfrm>
            <a:prstGeom prst="rect">
              <a:avLst/>
            </a:prstGeom>
            <a:noFill/>
          </p:spPr>
          <p:txBody>
            <a:bodyPr wrap="square" rtlCol="0">
              <a:spAutoFit/>
            </a:bodyPr>
            <a:lstStyle/>
            <a:p>
              <a:pPr algn="ctr"/>
              <a:r>
                <a:rPr lang="fr-FR" sz="1600" dirty="0"/>
                <a:t>CORINE Land cover </a:t>
              </a:r>
              <a:r>
                <a:rPr lang="fr-FR" sz="1600" dirty="0" err="1"/>
                <a:t>map</a:t>
              </a:r>
              <a:endParaRPr lang="fr-FR" sz="1600" dirty="0"/>
            </a:p>
          </p:txBody>
        </p:sp>
      </p:grpSp>
      <p:pic>
        <p:nvPicPr>
          <p:cNvPr id="7" name="Graphique 6" descr="Microphone">
            <a:extLst>
              <a:ext uri="{FF2B5EF4-FFF2-40B4-BE49-F238E27FC236}">
                <a16:creationId xmlns:a16="http://schemas.microsoft.com/office/drawing/2014/main" id="{35BE3AD6-1A5A-44E9-BDFE-204E094BEB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339199">
            <a:off x="6412292" y="1202897"/>
            <a:ext cx="914400" cy="914400"/>
          </a:xfrm>
          <a:prstGeom prst="rect">
            <a:avLst/>
          </a:prstGeom>
        </p:spPr>
      </p:pic>
    </p:spTree>
    <p:extLst>
      <p:ext uri="{BB962C8B-B14F-4D97-AF65-F5344CB8AC3E}">
        <p14:creationId xmlns:p14="http://schemas.microsoft.com/office/powerpoint/2010/main" val="26960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149274</TotalTime>
  <Words>2396</Words>
  <Application>Microsoft Office PowerPoint</Application>
  <PresentationFormat>Affichage à l'écran (4:3)</PresentationFormat>
  <Paragraphs>325</Paragraphs>
  <Slides>38</Slides>
  <Notes>22</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38</vt:i4>
      </vt:variant>
    </vt:vector>
  </HeadingPairs>
  <TitlesOfParts>
    <vt:vector size="51" baseType="lpstr">
      <vt:lpstr>Arial</vt:lpstr>
      <vt:lpstr>Calibri</vt:lpstr>
      <vt:lpstr>Cambria</vt:lpstr>
      <vt:lpstr>Comic Sans MS</vt:lpstr>
      <vt:lpstr>DejaVu Sans</vt:lpstr>
      <vt:lpstr>Gill Sans MT</vt:lpstr>
      <vt:lpstr>Osaka</vt:lpstr>
      <vt:lpstr>Source Sans Pro</vt:lpstr>
      <vt:lpstr>Symbol</vt:lpstr>
      <vt:lpstr>Wingdings</vt:lpstr>
      <vt:lpstr>1_Office Theme</vt:lpstr>
      <vt:lpstr>1_Thème Office</vt:lpstr>
      <vt:lpstr>4_Office Theme</vt:lpstr>
      <vt:lpstr>Présentation PowerPoint</vt:lpstr>
      <vt:lpstr>Présentation PowerPoint</vt:lpstr>
      <vt:lpstr>Vigie-Chiro: 3 different data collection protocols </vt:lpstr>
      <vt:lpstr>Vigie-Chiro: 3 different data collection protocols </vt:lpstr>
      <vt:lpstr>Vigie-Chiro: different ways to take part</vt:lpstr>
      <vt:lpstr>Why using automatic id?</vt:lpstr>
      <vt:lpstr>How to use auto id?</vt:lpstr>
      <vt:lpstr>How to use auto id?</vt:lpstr>
      <vt:lpstr>How to ensure good data?</vt:lpstr>
      <vt:lpstr>How to ensure good data?</vt:lpstr>
      <vt:lpstr>        Accounting for errors</vt:lpstr>
      <vt:lpstr>        Accounting for errors</vt:lpstr>
      <vt:lpstr>        Accounting for errors</vt:lpstr>
      <vt:lpstr>Accounting for errors</vt:lpstr>
      <vt:lpstr>Présentation PowerPoint</vt:lpstr>
      <vt:lpstr>Vigie-Chiro dataset</vt:lpstr>
      <vt:lpstr>Population trends</vt:lpstr>
      <vt:lpstr>Studies on the anthropogenic impacts on bats</vt:lpstr>
      <vt:lpstr>Ecology</vt:lpstr>
      <vt:lpstr>Using acoustic activity to  map species relative abundance</vt:lpstr>
      <vt:lpstr>Présentation PowerPoint</vt:lpstr>
      <vt:lpstr>Project  Bat migration routes in Europe</vt:lpstr>
      <vt:lpstr>Project  Bat migration routes in Europe</vt:lpstr>
      <vt:lpstr>Project  Bat migration routes in Europe</vt:lpstr>
      <vt:lpstr>Project  Bat migration routes in Europe</vt:lpstr>
      <vt:lpstr>Project  Bat migration routes in Europe</vt:lpstr>
      <vt:lpstr>Project  Bat migration routes in Europe</vt:lpstr>
      <vt:lpstr>Project  Bat migration routes in Europe</vt:lpstr>
      <vt:lpstr>Project  Bat migration routes in Europe</vt:lpstr>
      <vt:lpstr>Conclusion</vt:lpstr>
      <vt:lpstr>Conclusion</vt:lpstr>
      <vt:lpstr>Présentation PowerPoint</vt:lpstr>
      <vt:lpstr>Présentation PowerPoint</vt:lpstr>
      <vt:lpstr>How using auto id?</vt:lpstr>
      <vt:lpstr>How using auto id?</vt:lpstr>
      <vt:lpstr>How using auto id?</vt:lpstr>
      <vt:lpstr>Présentation PowerPoint</vt:lpstr>
      <vt:lpstr>Présentation PowerPoint</vt:lpstr>
    </vt:vector>
  </TitlesOfParts>
  <Company>British Trust for Ornithology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Big Norwich Bat Project</dc:title>
  <dc:creator>Stuart Newson</dc:creator>
  <cp:lastModifiedBy>CHARLOTTE ROEMER</cp:lastModifiedBy>
  <cp:revision>1907</cp:revision>
  <cp:lastPrinted>2016-09-15T08:54:31Z</cp:lastPrinted>
  <dcterms:created xsi:type="dcterms:W3CDTF">2012-03-26T16:33:13Z</dcterms:created>
  <dcterms:modified xsi:type="dcterms:W3CDTF">2022-11-11T18:15:53Z</dcterms:modified>
</cp:coreProperties>
</file>